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49"/>
  </p:notesMasterIdLst>
  <p:sldIdLst>
    <p:sldId id="256" r:id="rId2"/>
    <p:sldId id="320" r:id="rId3"/>
    <p:sldId id="1189" r:id="rId4"/>
    <p:sldId id="1238" r:id="rId5"/>
    <p:sldId id="1321" r:id="rId6"/>
    <p:sldId id="1322" r:id="rId7"/>
    <p:sldId id="1323" r:id="rId8"/>
    <p:sldId id="1324" r:id="rId9"/>
    <p:sldId id="1325" r:id="rId10"/>
    <p:sldId id="1326" r:id="rId11"/>
    <p:sldId id="1239" r:id="rId12"/>
    <p:sldId id="1327" r:id="rId13"/>
    <p:sldId id="1328" r:id="rId14"/>
    <p:sldId id="1329" r:id="rId15"/>
    <p:sldId id="1330" r:id="rId16"/>
    <p:sldId id="1331" r:id="rId17"/>
    <p:sldId id="1332" r:id="rId18"/>
    <p:sldId id="1333" r:id="rId19"/>
    <p:sldId id="1334" r:id="rId20"/>
    <p:sldId id="1335" r:id="rId21"/>
    <p:sldId id="1336" r:id="rId22"/>
    <p:sldId id="1337" r:id="rId23"/>
    <p:sldId id="1338" r:id="rId24"/>
    <p:sldId id="530" r:id="rId25"/>
    <p:sldId id="1339" r:id="rId26"/>
    <p:sldId id="364" r:id="rId27"/>
    <p:sldId id="1340" r:id="rId28"/>
    <p:sldId id="331" r:id="rId29"/>
    <p:sldId id="1341" r:id="rId30"/>
    <p:sldId id="1358" r:id="rId31"/>
    <p:sldId id="1343" r:id="rId32"/>
    <p:sldId id="1344" r:id="rId33"/>
    <p:sldId id="1345" r:id="rId34"/>
    <p:sldId id="1346" r:id="rId35"/>
    <p:sldId id="1347" r:id="rId36"/>
    <p:sldId id="1348" r:id="rId37"/>
    <p:sldId id="1349" r:id="rId38"/>
    <p:sldId id="1350" r:id="rId39"/>
    <p:sldId id="1352" r:id="rId40"/>
    <p:sldId id="1351" r:id="rId41"/>
    <p:sldId id="1353" r:id="rId42"/>
    <p:sldId id="1354" r:id="rId43"/>
    <p:sldId id="1359" r:id="rId44"/>
    <p:sldId id="1356" r:id="rId45"/>
    <p:sldId id="1357" r:id="rId46"/>
    <p:sldId id="1319" r:id="rId47"/>
    <p:sldId id="1260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004D"/>
    <a:srgbClr val="666DA4"/>
    <a:srgbClr val="000000"/>
    <a:srgbClr val="636AA2"/>
    <a:srgbClr val="860086"/>
    <a:srgbClr val="B13589"/>
    <a:srgbClr val="FF9900"/>
    <a:srgbClr val="F2C79F"/>
    <a:srgbClr val="CC99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Orta Sti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37" autoAdjust="0"/>
  </p:normalViewPr>
  <p:slideViewPr>
    <p:cSldViewPr snapToGrid="0">
      <p:cViewPr varScale="1">
        <p:scale>
          <a:sx n="95" d="100"/>
          <a:sy n="95" d="100"/>
        </p:scale>
        <p:origin x="163" y="-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C78253-CFEE-4AB8-82D3-009D6E1CD042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16F034EA-8F3E-4BB6-9463-E6782A6EDD00}">
      <dgm:prSet phldrT="[Metin]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tr-TR" b="1" noProof="0" dirty="0" err="1">
              <a:solidFill>
                <a:srgbClr val="000000"/>
              </a:solidFill>
            </a:rPr>
            <a:t>Parenteral</a:t>
          </a:r>
          <a:r>
            <a:rPr lang="tr-TR" b="1" noProof="0" dirty="0">
              <a:solidFill>
                <a:srgbClr val="000000"/>
              </a:solidFill>
            </a:rPr>
            <a:t> Nütrisyon (TPN/Lipid içeren)</a:t>
          </a:r>
        </a:p>
        <a:p>
          <a:pPr>
            <a:buFont typeface="Wingdings" panose="05000000000000000000" pitchFamily="2" charset="2"/>
            <a:buChar char="q"/>
          </a:pPr>
          <a:r>
            <a:rPr lang="tr-TR" noProof="0" dirty="0">
              <a:solidFill>
                <a:srgbClr val="000000"/>
              </a:solidFill>
            </a:rPr>
            <a:t>Solüsyon ve setler en geç 24 saatte bir değiştirilmelidir.</a:t>
          </a:r>
          <a:endParaRPr lang="tr-TR" dirty="0"/>
        </a:p>
      </dgm:t>
    </dgm:pt>
    <dgm:pt modelId="{225D7820-DAB9-4E7F-B07B-F8A443B125BE}" type="parTrans" cxnId="{59F3DC81-DAFD-4192-9828-00D61584DBC4}">
      <dgm:prSet/>
      <dgm:spPr/>
      <dgm:t>
        <a:bodyPr/>
        <a:lstStyle/>
        <a:p>
          <a:endParaRPr lang="tr-TR"/>
        </a:p>
      </dgm:t>
    </dgm:pt>
    <dgm:pt modelId="{481C4132-6604-4AE6-9B1F-90C17841A2F7}" type="sibTrans" cxnId="{59F3DC81-DAFD-4192-9828-00D61584DBC4}">
      <dgm:prSet/>
      <dgm:spPr/>
      <dgm:t>
        <a:bodyPr/>
        <a:lstStyle/>
        <a:p>
          <a:endParaRPr lang="tr-TR"/>
        </a:p>
      </dgm:t>
    </dgm:pt>
    <dgm:pt modelId="{B365E109-3D68-40B0-B6DA-D97AE2ED280A}">
      <dgm:prSet phldrT="[Metin]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tr-TR" b="1" noProof="0" dirty="0">
              <a:solidFill>
                <a:srgbClr val="000000"/>
              </a:solidFill>
            </a:rPr>
            <a:t>Tek Başına Lipid Emülsiyonları </a:t>
          </a:r>
          <a:r>
            <a:rPr lang="tr-TR" noProof="0" dirty="0">
              <a:solidFill>
                <a:srgbClr val="000000"/>
              </a:solidFill>
            </a:rPr>
            <a:t>Setler 12 saatte bir değiştirilmelidir</a:t>
          </a:r>
          <a:endParaRPr lang="tr-TR" dirty="0"/>
        </a:p>
      </dgm:t>
    </dgm:pt>
    <dgm:pt modelId="{DA530E3F-612C-4FC6-9234-D6B2AF827060}" type="parTrans" cxnId="{1B7493EA-6EC4-4A18-9988-34DB67862D12}">
      <dgm:prSet/>
      <dgm:spPr/>
      <dgm:t>
        <a:bodyPr/>
        <a:lstStyle/>
        <a:p>
          <a:endParaRPr lang="tr-TR"/>
        </a:p>
      </dgm:t>
    </dgm:pt>
    <dgm:pt modelId="{36FD311B-96B7-4EDD-B5BB-5F87817BA538}" type="sibTrans" cxnId="{1B7493EA-6EC4-4A18-9988-34DB67862D12}">
      <dgm:prSet/>
      <dgm:spPr/>
      <dgm:t>
        <a:bodyPr/>
        <a:lstStyle/>
        <a:p>
          <a:endParaRPr lang="tr-TR"/>
        </a:p>
      </dgm:t>
    </dgm:pt>
    <dgm:pt modelId="{370B9346-68B9-4A89-84E7-66230B672F7E}">
      <dgm:prSet phldrT="[Metin]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tr-TR" b="1" noProof="0" dirty="0">
              <a:solidFill>
                <a:srgbClr val="000000"/>
              </a:solidFill>
            </a:rPr>
            <a:t>Propofol İnfüzyonları</a:t>
          </a:r>
        </a:p>
        <a:p>
          <a:pPr>
            <a:buFont typeface="Wingdings" panose="05000000000000000000" pitchFamily="2" charset="2"/>
            <a:buChar char="q"/>
          </a:pPr>
          <a:r>
            <a:rPr lang="tr-TR" b="1" noProof="0" dirty="0">
              <a:solidFill>
                <a:srgbClr val="000000"/>
              </a:solidFill>
            </a:rPr>
            <a:t> </a:t>
          </a:r>
          <a:r>
            <a:rPr lang="tr-TR" noProof="0" dirty="0">
              <a:solidFill>
                <a:srgbClr val="000000"/>
              </a:solidFill>
            </a:rPr>
            <a:t>Setler, üretici talimatına göre her 6 veya 12 saatte bir değiştirilmelidir</a:t>
          </a:r>
          <a:endParaRPr lang="tr-TR" dirty="0"/>
        </a:p>
      </dgm:t>
    </dgm:pt>
    <dgm:pt modelId="{3122FA90-506D-434B-8598-4413EA3FDC37}" type="parTrans" cxnId="{3923E49C-208B-4B05-AC4C-54FAE4DF9C4D}">
      <dgm:prSet/>
      <dgm:spPr/>
      <dgm:t>
        <a:bodyPr/>
        <a:lstStyle/>
        <a:p>
          <a:endParaRPr lang="tr-TR"/>
        </a:p>
      </dgm:t>
    </dgm:pt>
    <dgm:pt modelId="{1A7587E3-E024-4753-959D-D83A3BC75D83}" type="sibTrans" cxnId="{3923E49C-208B-4B05-AC4C-54FAE4DF9C4D}">
      <dgm:prSet/>
      <dgm:spPr/>
      <dgm:t>
        <a:bodyPr/>
        <a:lstStyle/>
        <a:p>
          <a:endParaRPr lang="tr-TR"/>
        </a:p>
      </dgm:t>
    </dgm:pt>
    <dgm:pt modelId="{42F780BC-EC46-42CA-8D0D-4A75DB72A716}">
      <dgm:prSet phldrT="[Metin]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tr-TR" b="1" noProof="0" dirty="0">
              <a:solidFill>
                <a:srgbClr val="000000"/>
              </a:solidFill>
            </a:rPr>
            <a:t>Kan ve Kan Ürünleri </a:t>
          </a:r>
          <a:r>
            <a:rPr lang="tr-TR" noProof="0" dirty="0">
              <a:solidFill>
                <a:srgbClr val="000000"/>
              </a:solidFill>
            </a:rPr>
            <a:t>Transfüzyon seti her ünitenin bitiminde veya en geç 4 saatte bir değiştirilmelidir</a:t>
          </a:r>
          <a:endParaRPr lang="tr-TR" dirty="0"/>
        </a:p>
      </dgm:t>
    </dgm:pt>
    <dgm:pt modelId="{9F651C5F-BEFA-45AB-8A31-54ADB47F208C}" type="parTrans" cxnId="{3C27FBEE-969F-4E25-93E1-765E4A1B6B0A}">
      <dgm:prSet/>
      <dgm:spPr/>
      <dgm:t>
        <a:bodyPr/>
        <a:lstStyle/>
        <a:p>
          <a:endParaRPr lang="tr-TR"/>
        </a:p>
      </dgm:t>
    </dgm:pt>
    <dgm:pt modelId="{80507E1E-EE66-4210-AA5B-4BA8F02BC452}" type="sibTrans" cxnId="{3C27FBEE-969F-4E25-93E1-765E4A1B6B0A}">
      <dgm:prSet/>
      <dgm:spPr/>
      <dgm:t>
        <a:bodyPr/>
        <a:lstStyle/>
        <a:p>
          <a:endParaRPr lang="tr-TR"/>
        </a:p>
      </dgm:t>
    </dgm:pt>
    <dgm:pt modelId="{BAA138C8-D749-4634-86A9-9A5D7DF1E881}" type="pres">
      <dgm:prSet presAssocID="{75C78253-CFEE-4AB8-82D3-009D6E1CD042}" presName="Name0" presStyleCnt="0">
        <dgm:presLayoutVars>
          <dgm:dir/>
          <dgm:resizeHandles val="exact"/>
        </dgm:presLayoutVars>
      </dgm:prSet>
      <dgm:spPr/>
    </dgm:pt>
    <dgm:pt modelId="{FAE77D33-D6D0-48B2-BFC9-318B6DE01EAD}" type="pres">
      <dgm:prSet presAssocID="{75C78253-CFEE-4AB8-82D3-009D6E1CD042}" presName="bkgdShp" presStyleLbl="alignAccFollowNode1" presStyleIdx="0" presStyleCnt="1"/>
      <dgm:spPr/>
    </dgm:pt>
    <dgm:pt modelId="{C545B42F-0160-4CE9-B2EA-5188A50C8B99}" type="pres">
      <dgm:prSet presAssocID="{75C78253-CFEE-4AB8-82D3-009D6E1CD042}" presName="linComp" presStyleCnt="0"/>
      <dgm:spPr/>
    </dgm:pt>
    <dgm:pt modelId="{3D9CB6CE-7C43-4D1A-A89E-D1F37F9C23BB}" type="pres">
      <dgm:prSet presAssocID="{16F034EA-8F3E-4BB6-9463-E6782A6EDD00}" presName="compNode" presStyleCnt="0"/>
      <dgm:spPr/>
    </dgm:pt>
    <dgm:pt modelId="{DF735FB9-7249-431B-A826-B70D26962AC3}" type="pres">
      <dgm:prSet presAssocID="{16F034EA-8F3E-4BB6-9463-E6782A6EDD00}" presName="node" presStyleLbl="node1" presStyleIdx="0" presStyleCnt="4">
        <dgm:presLayoutVars>
          <dgm:bulletEnabled val="1"/>
        </dgm:presLayoutVars>
      </dgm:prSet>
      <dgm:spPr/>
    </dgm:pt>
    <dgm:pt modelId="{EAF54276-0535-4B1B-A25C-B6ECC9D26CC9}" type="pres">
      <dgm:prSet presAssocID="{16F034EA-8F3E-4BB6-9463-E6782A6EDD00}" presName="invisiNode" presStyleLbl="node1" presStyleIdx="0" presStyleCnt="4"/>
      <dgm:spPr/>
    </dgm:pt>
    <dgm:pt modelId="{A05A72B8-F63B-4A1D-BDD4-64FE10B0CDB8}" type="pres">
      <dgm:prSet presAssocID="{16F034EA-8F3E-4BB6-9463-E6782A6EDD00}" presName="imagNode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</dgm:spPr>
    </dgm:pt>
    <dgm:pt modelId="{FAC89FC9-7135-4C00-8800-875A1F0719C9}" type="pres">
      <dgm:prSet presAssocID="{481C4132-6604-4AE6-9B1F-90C17841A2F7}" presName="sibTrans" presStyleLbl="sibTrans2D1" presStyleIdx="0" presStyleCnt="0"/>
      <dgm:spPr/>
    </dgm:pt>
    <dgm:pt modelId="{6914ACC2-0BAF-4C9B-9F97-CFA5CC4E2B0B}" type="pres">
      <dgm:prSet presAssocID="{B365E109-3D68-40B0-B6DA-D97AE2ED280A}" presName="compNode" presStyleCnt="0"/>
      <dgm:spPr/>
    </dgm:pt>
    <dgm:pt modelId="{A90A4107-D801-4E51-BCE7-A0EECFC59AF8}" type="pres">
      <dgm:prSet presAssocID="{B365E109-3D68-40B0-B6DA-D97AE2ED280A}" presName="node" presStyleLbl="node1" presStyleIdx="1" presStyleCnt="4">
        <dgm:presLayoutVars>
          <dgm:bulletEnabled val="1"/>
        </dgm:presLayoutVars>
      </dgm:prSet>
      <dgm:spPr/>
    </dgm:pt>
    <dgm:pt modelId="{724C58E5-C62E-494B-925D-ACB066B16D1C}" type="pres">
      <dgm:prSet presAssocID="{B365E109-3D68-40B0-B6DA-D97AE2ED280A}" presName="invisiNode" presStyleLbl="node1" presStyleIdx="1" presStyleCnt="4"/>
      <dgm:spPr/>
    </dgm:pt>
    <dgm:pt modelId="{7363ADF7-12F3-46EB-B312-7667B82762D1}" type="pres">
      <dgm:prSet presAssocID="{B365E109-3D68-40B0-B6DA-D97AE2ED280A}" presName="imagNode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2D108D95-A4B3-41BC-BB7E-3BE49B335044}" type="pres">
      <dgm:prSet presAssocID="{36FD311B-96B7-4EDD-B5BB-5F87817BA538}" presName="sibTrans" presStyleLbl="sibTrans2D1" presStyleIdx="0" presStyleCnt="0"/>
      <dgm:spPr/>
    </dgm:pt>
    <dgm:pt modelId="{B7CF2C71-14AC-4420-B016-35C4729A7299}" type="pres">
      <dgm:prSet presAssocID="{370B9346-68B9-4A89-84E7-66230B672F7E}" presName="compNode" presStyleCnt="0"/>
      <dgm:spPr/>
    </dgm:pt>
    <dgm:pt modelId="{C30E4426-9322-4D35-B2B8-EE75F5BB6B43}" type="pres">
      <dgm:prSet presAssocID="{370B9346-68B9-4A89-84E7-66230B672F7E}" presName="node" presStyleLbl="node1" presStyleIdx="2" presStyleCnt="4">
        <dgm:presLayoutVars>
          <dgm:bulletEnabled val="1"/>
        </dgm:presLayoutVars>
      </dgm:prSet>
      <dgm:spPr/>
    </dgm:pt>
    <dgm:pt modelId="{EC98DFFC-9512-4B2C-8010-53E689905040}" type="pres">
      <dgm:prSet presAssocID="{370B9346-68B9-4A89-84E7-66230B672F7E}" presName="invisiNode" presStyleLbl="node1" presStyleIdx="2" presStyleCnt="4"/>
      <dgm:spPr/>
    </dgm:pt>
    <dgm:pt modelId="{2A1C4D0C-DA5C-40D8-994D-A2B399B36010}" type="pres">
      <dgm:prSet presAssocID="{370B9346-68B9-4A89-84E7-66230B672F7E}" presName="imagNode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32000" b="-32000"/>
          </a:stretch>
        </a:blipFill>
      </dgm:spPr>
    </dgm:pt>
    <dgm:pt modelId="{B58B3F54-472A-4EE9-A69E-6F035A785BCF}" type="pres">
      <dgm:prSet presAssocID="{1A7587E3-E024-4753-959D-D83A3BC75D83}" presName="sibTrans" presStyleLbl="sibTrans2D1" presStyleIdx="0" presStyleCnt="0"/>
      <dgm:spPr/>
    </dgm:pt>
    <dgm:pt modelId="{09C584E5-1EC6-4D41-B040-E497059364F0}" type="pres">
      <dgm:prSet presAssocID="{42F780BC-EC46-42CA-8D0D-4A75DB72A716}" presName="compNode" presStyleCnt="0"/>
      <dgm:spPr/>
    </dgm:pt>
    <dgm:pt modelId="{96B80ABC-4BCC-44D4-821F-5BA02058AE9D}" type="pres">
      <dgm:prSet presAssocID="{42F780BC-EC46-42CA-8D0D-4A75DB72A716}" presName="node" presStyleLbl="node1" presStyleIdx="3" presStyleCnt="4">
        <dgm:presLayoutVars>
          <dgm:bulletEnabled val="1"/>
        </dgm:presLayoutVars>
      </dgm:prSet>
      <dgm:spPr/>
    </dgm:pt>
    <dgm:pt modelId="{C11C559C-ABD0-4B54-85DD-69D6C6FCCA27}" type="pres">
      <dgm:prSet presAssocID="{42F780BC-EC46-42CA-8D0D-4A75DB72A716}" presName="invisiNode" presStyleLbl="node1" presStyleIdx="3" presStyleCnt="4"/>
      <dgm:spPr/>
    </dgm:pt>
    <dgm:pt modelId="{47A6AE49-FC0F-4C83-AC31-6C6E51E61BEF}" type="pres">
      <dgm:prSet presAssocID="{42F780BC-EC46-42CA-8D0D-4A75DB72A716}" presName="imagNod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15000" b="-15000"/>
          </a:stretch>
        </a:blipFill>
      </dgm:spPr>
    </dgm:pt>
  </dgm:ptLst>
  <dgm:cxnLst>
    <dgm:cxn modelId="{D9F2EC15-F3C1-458B-86B3-2159689DC2BC}" type="presOf" srcId="{481C4132-6604-4AE6-9B1F-90C17841A2F7}" destId="{FAC89FC9-7135-4C00-8800-875A1F0719C9}" srcOrd="0" destOrd="0" presId="urn:microsoft.com/office/officeart/2005/8/layout/pList2"/>
    <dgm:cxn modelId="{78850B22-0C17-40DA-8A97-FCE34726527A}" type="presOf" srcId="{36FD311B-96B7-4EDD-B5BB-5F87817BA538}" destId="{2D108D95-A4B3-41BC-BB7E-3BE49B335044}" srcOrd="0" destOrd="0" presId="urn:microsoft.com/office/officeart/2005/8/layout/pList2"/>
    <dgm:cxn modelId="{4BFDEB68-3EEB-475D-8A1C-7ADA22211A46}" type="presOf" srcId="{1A7587E3-E024-4753-959D-D83A3BC75D83}" destId="{B58B3F54-472A-4EE9-A69E-6F035A785BCF}" srcOrd="0" destOrd="0" presId="urn:microsoft.com/office/officeart/2005/8/layout/pList2"/>
    <dgm:cxn modelId="{A3379C49-A63F-4412-983A-633CAE28E5E9}" type="presOf" srcId="{75C78253-CFEE-4AB8-82D3-009D6E1CD042}" destId="{BAA138C8-D749-4634-86A9-9A5D7DF1E881}" srcOrd="0" destOrd="0" presId="urn:microsoft.com/office/officeart/2005/8/layout/pList2"/>
    <dgm:cxn modelId="{7947BF75-0146-4907-871D-35545D124DBE}" type="presOf" srcId="{B365E109-3D68-40B0-B6DA-D97AE2ED280A}" destId="{A90A4107-D801-4E51-BCE7-A0EECFC59AF8}" srcOrd="0" destOrd="0" presId="urn:microsoft.com/office/officeart/2005/8/layout/pList2"/>
    <dgm:cxn modelId="{59F3DC81-DAFD-4192-9828-00D61584DBC4}" srcId="{75C78253-CFEE-4AB8-82D3-009D6E1CD042}" destId="{16F034EA-8F3E-4BB6-9463-E6782A6EDD00}" srcOrd="0" destOrd="0" parTransId="{225D7820-DAB9-4E7F-B07B-F8A443B125BE}" sibTransId="{481C4132-6604-4AE6-9B1F-90C17841A2F7}"/>
    <dgm:cxn modelId="{AC7A1085-F357-4CBC-8C28-F83EACF93E24}" type="presOf" srcId="{42F780BC-EC46-42CA-8D0D-4A75DB72A716}" destId="{96B80ABC-4BCC-44D4-821F-5BA02058AE9D}" srcOrd="0" destOrd="0" presId="urn:microsoft.com/office/officeart/2005/8/layout/pList2"/>
    <dgm:cxn modelId="{F4BEF399-3F18-430E-974D-14A28DB128F7}" type="presOf" srcId="{370B9346-68B9-4A89-84E7-66230B672F7E}" destId="{C30E4426-9322-4D35-B2B8-EE75F5BB6B43}" srcOrd="0" destOrd="0" presId="urn:microsoft.com/office/officeart/2005/8/layout/pList2"/>
    <dgm:cxn modelId="{3923E49C-208B-4B05-AC4C-54FAE4DF9C4D}" srcId="{75C78253-CFEE-4AB8-82D3-009D6E1CD042}" destId="{370B9346-68B9-4A89-84E7-66230B672F7E}" srcOrd="2" destOrd="0" parTransId="{3122FA90-506D-434B-8598-4413EA3FDC37}" sibTransId="{1A7587E3-E024-4753-959D-D83A3BC75D83}"/>
    <dgm:cxn modelId="{4CC26CC2-F6EF-44CE-BAA0-37CF8A10FBCE}" type="presOf" srcId="{16F034EA-8F3E-4BB6-9463-E6782A6EDD00}" destId="{DF735FB9-7249-431B-A826-B70D26962AC3}" srcOrd="0" destOrd="0" presId="urn:microsoft.com/office/officeart/2005/8/layout/pList2"/>
    <dgm:cxn modelId="{1B7493EA-6EC4-4A18-9988-34DB67862D12}" srcId="{75C78253-CFEE-4AB8-82D3-009D6E1CD042}" destId="{B365E109-3D68-40B0-B6DA-D97AE2ED280A}" srcOrd="1" destOrd="0" parTransId="{DA530E3F-612C-4FC6-9234-D6B2AF827060}" sibTransId="{36FD311B-96B7-4EDD-B5BB-5F87817BA538}"/>
    <dgm:cxn modelId="{3C27FBEE-969F-4E25-93E1-765E4A1B6B0A}" srcId="{75C78253-CFEE-4AB8-82D3-009D6E1CD042}" destId="{42F780BC-EC46-42CA-8D0D-4A75DB72A716}" srcOrd="3" destOrd="0" parTransId="{9F651C5F-BEFA-45AB-8A31-54ADB47F208C}" sibTransId="{80507E1E-EE66-4210-AA5B-4BA8F02BC452}"/>
    <dgm:cxn modelId="{04D26BAD-5579-451E-9F7A-E00E821EE62E}" type="presParOf" srcId="{BAA138C8-D749-4634-86A9-9A5D7DF1E881}" destId="{FAE77D33-D6D0-48B2-BFC9-318B6DE01EAD}" srcOrd="0" destOrd="0" presId="urn:microsoft.com/office/officeart/2005/8/layout/pList2"/>
    <dgm:cxn modelId="{F8F6A114-0BD7-4BFB-A4D3-2C8726E1104E}" type="presParOf" srcId="{BAA138C8-D749-4634-86A9-9A5D7DF1E881}" destId="{C545B42F-0160-4CE9-B2EA-5188A50C8B99}" srcOrd="1" destOrd="0" presId="urn:microsoft.com/office/officeart/2005/8/layout/pList2"/>
    <dgm:cxn modelId="{9366E6C7-FC35-4C6E-82AF-70DB126BFECB}" type="presParOf" srcId="{C545B42F-0160-4CE9-B2EA-5188A50C8B99}" destId="{3D9CB6CE-7C43-4D1A-A89E-D1F37F9C23BB}" srcOrd="0" destOrd="0" presId="urn:microsoft.com/office/officeart/2005/8/layout/pList2"/>
    <dgm:cxn modelId="{A4BAC9FB-FE74-48F4-A47D-8E2207DFCAE8}" type="presParOf" srcId="{3D9CB6CE-7C43-4D1A-A89E-D1F37F9C23BB}" destId="{DF735FB9-7249-431B-A826-B70D26962AC3}" srcOrd="0" destOrd="0" presId="urn:microsoft.com/office/officeart/2005/8/layout/pList2"/>
    <dgm:cxn modelId="{038D9787-D018-41F9-889F-3B884D83D1EF}" type="presParOf" srcId="{3D9CB6CE-7C43-4D1A-A89E-D1F37F9C23BB}" destId="{EAF54276-0535-4B1B-A25C-B6ECC9D26CC9}" srcOrd="1" destOrd="0" presId="urn:microsoft.com/office/officeart/2005/8/layout/pList2"/>
    <dgm:cxn modelId="{7A7A3B50-09E1-4880-A1D0-5689D97D9E71}" type="presParOf" srcId="{3D9CB6CE-7C43-4D1A-A89E-D1F37F9C23BB}" destId="{A05A72B8-F63B-4A1D-BDD4-64FE10B0CDB8}" srcOrd="2" destOrd="0" presId="urn:microsoft.com/office/officeart/2005/8/layout/pList2"/>
    <dgm:cxn modelId="{B1296262-18E1-40BE-8FB6-71F288F2658A}" type="presParOf" srcId="{C545B42F-0160-4CE9-B2EA-5188A50C8B99}" destId="{FAC89FC9-7135-4C00-8800-875A1F0719C9}" srcOrd="1" destOrd="0" presId="urn:microsoft.com/office/officeart/2005/8/layout/pList2"/>
    <dgm:cxn modelId="{13D8788B-7C24-41C6-A9EA-890FBA5533B4}" type="presParOf" srcId="{C545B42F-0160-4CE9-B2EA-5188A50C8B99}" destId="{6914ACC2-0BAF-4C9B-9F97-CFA5CC4E2B0B}" srcOrd="2" destOrd="0" presId="urn:microsoft.com/office/officeart/2005/8/layout/pList2"/>
    <dgm:cxn modelId="{5F90B1E4-7F1A-4EB8-9772-BF5DE6E18470}" type="presParOf" srcId="{6914ACC2-0BAF-4C9B-9F97-CFA5CC4E2B0B}" destId="{A90A4107-D801-4E51-BCE7-A0EECFC59AF8}" srcOrd="0" destOrd="0" presId="urn:microsoft.com/office/officeart/2005/8/layout/pList2"/>
    <dgm:cxn modelId="{7A7D28BF-805C-4E92-A78C-0DEAE60A5054}" type="presParOf" srcId="{6914ACC2-0BAF-4C9B-9F97-CFA5CC4E2B0B}" destId="{724C58E5-C62E-494B-925D-ACB066B16D1C}" srcOrd="1" destOrd="0" presId="urn:microsoft.com/office/officeart/2005/8/layout/pList2"/>
    <dgm:cxn modelId="{54EFB147-945D-4739-8E71-0AB6EB7E3CDC}" type="presParOf" srcId="{6914ACC2-0BAF-4C9B-9F97-CFA5CC4E2B0B}" destId="{7363ADF7-12F3-46EB-B312-7667B82762D1}" srcOrd="2" destOrd="0" presId="urn:microsoft.com/office/officeart/2005/8/layout/pList2"/>
    <dgm:cxn modelId="{B2A8A5AA-CD82-454C-BEFB-F946991D35EE}" type="presParOf" srcId="{C545B42F-0160-4CE9-B2EA-5188A50C8B99}" destId="{2D108D95-A4B3-41BC-BB7E-3BE49B335044}" srcOrd="3" destOrd="0" presId="urn:microsoft.com/office/officeart/2005/8/layout/pList2"/>
    <dgm:cxn modelId="{DA1EBE2C-FCAD-4DFB-90B4-87C933AC78EA}" type="presParOf" srcId="{C545B42F-0160-4CE9-B2EA-5188A50C8B99}" destId="{B7CF2C71-14AC-4420-B016-35C4729A7299}" srcOrd="4" destOrd="0" presId="urn:microsoft.com/office/officeart/2005/8/layout/pList2"/>
    <dgm:cxn modelId="{E28AC689-FFE7-4990-A703-FF21C0FC2C22}" type="presParOf" srcId="{B7CF2C71-14AC-4420-B016-35C4729A7299}" destId="{C30E4426-9322-4D35-B2B8-EE75F5BB6B43}" srcOrd="0" destOrd="0" presId="urn:microsoft.com/office/officeart/2005/8/layout/pList2"/>
    <dgm:cxn modelId="{F82C4D1E-0639-49AA-81EF-0C8558AAD130}" type="presParOf" srcId="{B7CF2C71-14AC-4420-B016-35C4729A7299}" destId="{EC98DFFC-9512-4B2C-8010-53E689905040}" srcOrd="1" destOrd="0" presId="urn:microsoft.com/office/officeart/2005/8/layout/pList2"/>
    <dgm:cxn modelId="{36E18729-9D8F-401A-A736-9614EF5915F8}" type="presParOf" srcId="{B7CF2C71-14AC-4420-B016-35C4729A7299}" destId="{2A1C4D0C-DA5C-40D8-994D-A2B399B36010}" srcOrd="2" destOrd="0" presId="urn:microsoft.com/office/officeart/2005/8/layout/pList2"/>
    <dgm:cxn modelId="{16E8DBDE-E4B6-406C-982D-574D771EC261}" type="presParOf" srcId="{C545B42F-0160-4CE9-B2EA-5188A50C8B99}" destId="{B58B3F54-472A-4EE9-A69E-6F035A785BCF}" srcOrd="5" destOrd="0" presId="urn:microsoft.com/office/officeart/2005/8/layout/pList2"/>
    <dgm:cxn modelId="{F8310681-787B-40BF-904E-F8E004637B7B}" type="presParOf" srcId="{C545B42F-0160-4CE9-B2EA-5188A50C8B99}" destId="{09C584E5-1EC6-4D41-B040-E497059364F0}" srcOrd="6" destOrd="0" presId="urn:microsoft.com/office/officeart/2005/8/layout/pList2"/>
    <dgm:cxn modelId="{2EFA60A5-CFC8-4CBF-B292-BFB858F58722}" type="presParOf" srcId="{09C584E5-1EC6-4D41-B040-E497059364F0}" destId="{96B80ABC-4BCC-44D4-821F-5BA02058AE9D}" srcOrd="0" destOrd="0" presId="urn:microsoft.com/office/officeart/2005/8/layout/pList2"/>
    <dgm:cxn modelId="{86D3C5F7-9F79-49F0-B3F1-20A212F3D81F}" type="presParOf" srcId="{09C584E5-1EC6-4D41-B040-E497059364F0}" destId="{C11C559C-ABD0-4B54-85DD-69D6C6FCCA27}" srcOrd="1" destOrd="0" presId="urn:microsoft.com/office/officeart/2005/8/layout/pList2"/>
    <dgm:cxn modelId="{57E43D57-EB88-4D32-BCB6-0844402EEF5F}" type="presParOf" srcId="{09C584E5-1EC6-4D41-B040-E497059364F0}" destId="{47A6AE49-FC0F-4C83-AC31-6C6E51E61BE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00535E-3C00-45B1-818C-DFC341711035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B3D0F39-5719-4CD3-9C0F-865878413B8B}">
      <dgm:prSet phldrT="[Metin]"/>
      <dgm:spPr/>
      <dgm:t>
        <a:bodyPr/>
        <a:lstStyle/>
        <a:p>
          <a:r>
            <a:rPr lang="tr-TR" b="1" noProof="0" dirty="0">
              <a:solidFill>
                <a:srgbClr val="000000"/>
              </a:solidFill>
            </a:rPr>
            <a:t>Demet (Bundle) Uygulaması</a:t>
          </a:r>
          <a:endParaRPr lang="tr-TR" dirty="0"/>
        </a:p>
      </dgm:t>
    </dgm:pt>
    <dgm:pt modelId="{A86DE6F6-8B94-48E2-B008-31D8D4492799}" type="parTrans" cxnId="{CEC3F8F7-13E4-4E17-AC43-1555F276ED8F}">
      <dgm:prSet/>
      <dgm:spPr/>
      <dgm:t>
        <a:bodyPr/>
        <a:lstStyle/>
        <a:p>
          <a:endParaRPr lang="tr-TR"/>
        </a:p>
      </dgm:t>
    </dgm:pt>
    <dgm:pt modelId="{B9BA2CAD-B5A4-4614-9B30-0326855BE6EB}" type="sibTrans" cxnId="{CEC3F8F7-13E4-4E17-AC43-1555F276ED8F}">
      <dgm:prSet/>
      <dgm:spPr/>
      <dgm:t>
        <a:bodyPr/>
        <a:lstStyle/>
        <a:p>
          <a:endParaRPr lang="tr-TR"/>
        </a:p>
      </dgm:t>
    </dgm:pt>
    <dgm:pt modelId="{57DE6F73-52B7-421D-A857-53AFBCFA4E89}">
      <dgm:prSet phldrT="[Metin]" custT="1"/>
      <dgm:spPr/>
      <dgm:t>
        <a:bodyPr/>
        <a:lstStyle/>
        <a:p>
          <a:r>
            <a:rPr lang="tr-TR" sz="1100" noProof="0" dirty="0">
              <a:solidFill>
                <a:schemeClr val="tx2">
                  <a:lumMod val="50000"/>
                </a:schemeClr>
              </a:solidFill>
            </a:rPr>
            <a:t>Kanıta dayalı temel önlemleri bir araya getirilmesi uygulaması</a:t>
          </a:r>
          <a:endParaRPr lang="tr-TR" sz="1100" dirty="0">
            <a:solidFill>
              <a:schemeClr val="tx2">
                <a:lumMod val="50000"/>
              </a:schemeClr>
            </a:solidFill>
          </a:endParaRPr>
        </a:p>
      </dgm:t>
    </dgm:pt>
    <dgm:pt modelId="{7AA8807F-D76C-4831-B21E-D71783F84872}" type="parTrans" cxnId="{C16574B8-9EF7-403D-A044-027411855B8F}">
      <dgm:prSet/>
      <dgm:spPr/>
      <dgm:t>
        <a:bodyPr/>
        <a:lstStyle/>
        <a:p>
          <a:endParaRPr lang="tr-TR"/>
        </a:p>
      </dgm:t>
    </dgm:pt>
    <dgm:pt modelId="{31175024-978B-4593-82A1-7BF870A91A22}" type="sibTrans" cxnId="{C16574B8-9EF7-403D-A044-027411855B8F}">
      <dgm:prSet/>
      <dgm:spPr/>
      <dgm:t>
        <a:bodyPr/>
        <a:lstStyle/>
        <a:p>
          <a:endParaRPr lang="tr-TR"/>
        </a:p>
      </dgm:t>
    </dgm:pt>
    <dgm:pt modelId="{9A6A6EEA-36BA-4D62-8218-B669ABC390C6}">
      <dgm:prSet phldrT="[Metin]"/>
      <dgm:spPr/>
      <dgm:t>
        <a:bodyPr/>
        <a:lstStyle/>
        <a:p>
          <a:r>
            <a:rPr lang="tr-TR" b="1" noProof="0" dirty="0">
              <a:solidFill>
                <a:srgbClr val="000000"/>
              </a:solidFill>
            </a:rPr>
            <a:t>Eğitim</a:t>
          </a:r>
          <a:endParaRPr lang="tr-TR" dirty="0"/>
        </a:p>
      </dgm:t>
    </dgm:pt>
    <dgm:pt modelId="{614ABD30-5C68-4A0F-A190-D234136E06A7}" type="parTrans" cxnId="{8509C9C8-08D4-4FE5-AAD3-EE456B87C9DA}">
      <dgm:prSet/>
      <dgm:spPr/>
      <dgm:t>
        <a:bodyPr/>
        <a:lstStyle/>
        <a:p>
          <a:endParaRPr lang="tr-TR"/>
        </a:p>
      </dgm:t>
    </dgm:pt>
    <dgm:pt modelId="{8FE34C8C-EE29-4106-A540-FF0B8548FD5F}" type="sibTrans" cxnId="{8509C9C8-08D4-4FE5-AAD3-EE456B87C9DA}">
      <dgm:prSet/>
      <dgm:spPr/>
      <dgm:t>
        <a:bodyPr/>
        <a:lstStyle/>
        <a:p>
          <a:endParaRPr lang="tr-TR"/>
        </a:p>
      </dgm:t>
    </dgm:pt>
    <dgm:pt modelId="{B4796361-F704-4560-9D30-666098F340B8}">
      <dgm:prSet phldrT="[Metin]" custT="1"/>
      <dgm:spPr/>
      <dgm:t>
        <a:bodyPr/>
        <a:lstStyle/>
        <a:p>
          <a:r>
            <a:rPr lang="tr-TR" sz="1100" noProof="0" dirty="0">
              <a:solidFill>
                <a:schemeClr val="tx2">
                  <a:lumMod val="50000"/>
                </a:schemeClr>
              </a:solidFill>
            </a:rPr>
            <a:t>Tüm paydaşlara düzenli olarak teorik/pratik eğitim verilmesi</a:t>
          </a:r>
          <a:endParaRPr lang="tr-TR" sz="1100" dirty="0">
            <a:solidFill>
              <a:schemeClr val="tx2">
                <a:lumMod val="50000"/>
              </a:schemeClr>
            </a:solidFill>
          </a:endParaRPr>
        </a:p>
      </dgm:t>
    </dgm:pt>
    <dgm:pt modelId="{4841A362-B1E6-4F69-ACA5-C55B0CA4D15F}" type="parTrans" cxnId="{8ED3662E-7428-48FB-9538-7A586D056811}">
      <dgm:prSet/>
      <dgm:spPr/>
      <dgm:t>
        <a:bodyPr/>
        <a:lstStyle/>
        <a:p>
          <a:endParaRPr lang="tr-TR"/>
        </a:p>
      </dgm:t>
    </dgm:pt>
    <dgm:pt modelId="{7F67DED5-8AFB-4E4E-A4F8-899C1AB70C5E}" type="sibTrans" cxnId="{8ED3662E-7428-48FB-9538-7A586D056811}">
      <dgm:prSet/>
      <dgm:spPr/>
      <dgm:t>
        <a:bodyPr/>
        <a:lstStyle/>
        <a:p>
          <a:endParaRPr lang="tr-TR"/>
        </a:p>
      </dgm:t>
    </dgm:pt>
    <dgm:pt modelId="{A741C7ED-146D-460D-AE9F-730060C18489}">
      <dgm:prSet phldrT="[Metin]"/>
      <dgm:spPr/>
      <dgm:t>
        <a:bodyPr/>
        <a:lstStyle/>
        <a:p>
          <a:r>
            <a:rPr lang="tr-TR" b="1" noProof="0" dirty="0">
              <a:solidFill>
                <a:srgbClr val="000000"/>
              </a:solidFill>
            </a:rPr>
            <a:t>Süreç Uyumunun İzlenmesi</a:t>
          </a:r>
          <a:endParaRPr lang="tr-TR" dirty="0"/>
        </a:p>
      </dgm:t>
    </dgm:pt>
    <dgm:pt modelId="{3A334BE2-2CA7-446C-B43F-4515CA604832}" type="parTrans" cxnId="{75D5BD99-3124-42D9-A71A-9D99B83C913B}">
      <dgm:prSet/>
      <dgm:spPr/>
      <dgm:t>
        <a:bodyPr/>
        <a:lstStyle/>
        <a:p>
          <a:endParaRPr lang="tr-TR"/>
        </a:p>
      </dgm:t>
    </dgm:pt>
    <dgm:pt modelId="{1EA6BBD3-9B4A-452E-83DA-75A238D307EC}" type="sibTrans" cxnId="{75D5BD99-3124-42D9-A71A-9D99B83C913B}">
      <dgm:prSet/>
      <dgm:spPr/>
      <dgm:t>
        <a:bodyPr/>
        <a:lstStyle/>
        <a:p>
          <a:endParaRPr lang="tr-TR"/>
        </a:p>
      </dgm:t>
    </dgm:pt>
    <dgm:pt modelId="{D1E61353-A8B3-4D3E-B223-3451BAAF7B3A}">
      <dgm:prSet phldrT="[Metin]" custT="1"/>
      <dgm:spPr/>
      <dgm:t>
        <a:bodyPr/>
        <a:lstStyle/>
        <a:p>
          <a:pPr algn="r"/>
          <a:r>
            <a:rPr lang="tr-TR" sz="1100" noProof="0" dirty="0">
              <a:solidFill>
                <a:schemeClr val="tx2">
                  <a:lumMod val="50000"/>
                </a:schemeClr>
              </a:solidFill>
            </a:rPr>
            <a:t>Gözlem ve denetimlerle uyum kontrol edilmesi</a:t>
          </a:r>
          <a:endParaRPr lang="tr-TR" sz="1100" dirty="0">
            <a:solidFill>
              <a:schemeClr val="tx2">
                <a:lumMod val="50000"/>
              </a:schemeClr>
            </a:solidFill>
          </a:endParaRPr>
        </a:p>
      </dgm:t>
    </dgm:pt>
    <dgm:pt modelId="{F4E633AB-FFE3-448D-BE4B-7293647CA3DD}" type="parTrans" cxnId="{20556A14-8CA3-4A55-AADD-6AA665CBFF64}">
      <dgm:prSet/>
      <dgm:spPr/>
      <dgm:t>
        <a:bodyPr/>
        <a:lstStyle/>
        <a:p>
          <a:endParaRPr lang="tr-TR"/>
        </a:p>
      </dgm:t>
    </dgm:pt>
    <dgm:pt modelId="{00E9A4B9-D0EC-4888-9BA1-1E0E9AC0EFFC}" type="sibTrans" cxnId="{20556A14-8CA3-4A55-AADD-6AA665CBFF64}">
      <dgm:prSet/>
      <dgm:spPr/>
      <dgm:t>
        <a:bodyPr/>
        <a:lstStyle/>
        <a:p>
          <a:endParaRPr lang="tr-TR"/>
        </a:p>
      </dgm:t>
    </dgm:pt>
    <dgm:pt modelId="{B1A970FF-35B3-487F-B6A5-3ED7053A20A5}">
      <dgm:prSet phldrT="[Metin]"/>
      <dgm:spPr/>
      <dgm:t>
        <a:bodyPr/>
        <a:lstStyle/>
        <a:p>
          <a:r>
            <a:rPr lang="tr-TR" b="1" noProof="0" dirty="0">
              <a:solidFill>
                <a:srgbClr val="000000"/>
              </a:solidFill>
            </a:rPr>
            <a:t>SKİ-KDE </a:t>
          </a:r>
          <a:r>
            <a:rPr lang="tr-TR" b="1" noProof="0" dirty="0" err="1">
              <a:solidFill>
                <a:srgbClr val="000000"/>
              </a:solidFill>
            </a:rPr>
            <a:t>Sürveyansı</a:t>
          </a:r>
          <a:endParaRPr lang="tr-TR" dirty="0"/>
        </a:p>
      </dgm:t>
    </dgm:pt>
    <dgm:pt modelId="{776FFFCC-ACA5-42BD-9A3C-802EE1227C08}" type="parTrans" cxnId="{1E9E6810-7CDF-4EB4-9161-8665C1EB407B}">
      <dgm:prSet/>
      <dgm:spPr/>
      <dgm:t>
        <a:bodyPr/>
        <a:lstStyle/>
        <a:p>
          <a:endParaRPr lang="tr-TR"/>
        </a:p>
      </dgm:t>
    </dgm:pt>
    <dgm:pt modelId="{BB2744DA-31D6-4F13-AA2B-D055276C1148}" type="sibTrans" cxnId="{1E9E6810-7CDF-4EB4-9161-8665C1EB407B}">
      <dgm:prSet/>
      <dgm:spPr/>
      <dgm:t>
        <a:bodyPr/>
        <a:lstStyle/>
        <a:p>
          <a:endParaRPr lang="tr-TR"/>
        </a:p>
      </dgm:t>
    </dgm:pt>
    <dgm:pt modelId="{A5D638D1-3AFA-4AAB-9566-F7102756E291}">
      <dgm:prSet phldrT="[Metin]" custT="1"/>
      <dgm:spPr/>
      <dgm:t>
        <a:bodyPr/>
        <a:lstStyle/>
        <a:p>
          <a:r>
            <a:rPr lang="tr-TR" sz="1100" noProof="0" dirty="0">
              <a:solidFill>
                <a:schemeClr val="tx2">
                  <a:lumMod val="50000"/>
                </a:schemeClr>
              </a:solidFill>
            </a:rPr>
            <a:t>Verilerin sürekli olarak  toplanıp analiz edilmesi ve ilgililerle paylaşılarak geribildirimde bulunulması</a:t>
          </a:r>
          <a:endParaRPr lang="tr-TR" sz="1100" dirty="0">
            <a:solidFill>
              <a:schemeClr val="tx2">
                <a:lumMod val="50000"/>
              </a:schemeClr>
            </a:solidFill>
          </a:endParaRPr>
        </a:p>
      </dgm:t>
    </dgm:pt>
    <dgm:pt modelId="{99E06954-A5B2-4169-8C5B-8983AC910A7B}" type="parTrans" cxnId="{E88C4232-BA9D-4B91-821F-2A3A4224D747}">
      <dgm:prSet/>
      <dgm:spPr/>
      <dgm:t>
        <a:bodyPr/>
        <a:lstStyle/>
        <a:p>
          <a:endParaRPr lang="tr-TR"/>
        </a:p>
      </dgm:t>
    </dgm:pt>
    <dgm:pt modelId="{AA87C1F3-0243-4956-8402-D0E50396C0F1}" type="sibTrans" cxnId="{E88C4232-BA9D-4B91-821F-2A3A4224D747}">
      <dgm:prSet/>
      <dgm:spPr/>
      <dgm:t>
        <a:bodyPr/>
        <a:lstStyle/>
        <a:p>
          <a:endParaRPr lang="tr-TR"/>
        </a:p>
      </dgm:t>
    </dgm:pt>
    <dgm:pt modelId="{B8D91222-D499-46D4-8886-890D034E20A0}">
      <dgm:prSet phldrT="[Metin]" custT="1"/>
      <dgm:spPr/>
      <dgm:t>
        <a:bodyPr/>
        <a:lstStyle/>
        <a:p>
          <a:endParaRPr lang="tr-TR" sz="1100" dirty="0">
            <a:solidFill>
              <a:schemeClr val="tx2">
                <a:lumMod val="50000"/>
              </a:schemeClr>
            </a:solidFill>
          </a:endParaRPr>
        </a:p>
      </dgm:t>
    </dgm:pt>
    <dgm:pt modelId="{D8DF8023-CA5A-4795-9E72-D380EAD76085}" type="parTrans" cxnId="{2B2034BA-6473-4B6E-972C-B94D8B8BE5BF}">
      <dgm:prSet/>
      <dgm:spPr/>
      <dgm:t>
        <a:bodyPr/>
        <a:lstStyle/>
        <a:p>
          <a:endParaRPr lang="tr-TR"/>
        </a:p>
      </dgm:t>
    </dgm:pt>
    <dgm:pt modelId="{0ED9038C-9A59-4754-A1BD-F96FAFCD6FCA}" type="sibTrans" cxnId="{2B2034BA-6473-4B6E-972C-B94D8B8BE5BF}">
      <dgm:prSet/>
      <dgm:spPr/>
      <dgm:t>
        <a:bodyPr/>
        <a:lstStyle/>
        <a:p>
          <a:endParaRPr lang="tr-TR"/>
        </a:p>
      </dgm:t>
    </dgm:pt>
    <dgm:pt modelId="{EC75728A-AE04-44DA-8AFB-46E17D97D948}" type="pres">
      <dgm:prSet presAssocID="{5300535E-3C00-45B1-818C-DFC34171103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FEADF699-F416-4A1A-815F-40EEB503A70C}" type="pres">
      <dgm:prSet presAssocID="{5300535E-3C00-45B1-818C-DFC341711035}" presName="children" presStyleCnt="0"/>
      <dgm:spPr/>
    </dgm:pt>
    <dgm:pt modelId="{C08EAC74-E3C2-40E6-89A8-34D340F21088}" type="pres">
      <dgm:prSet presAssocID="{5300535E-3C00-45B1-818C-DFC341711035}" presName="child1group" presStyleCnt="0"/>
      <dgm:spPr/>
    </dgm:pt>
    <dgm:pt modelId="{3FBAC893-1766-4FFE-B365-BE8E369E986E}" type="pres">
      <dgm:prSet presAssocID="{5300535E-3C00-45B1-818C-DFC341711035}" presName="child1" presStyleLbl="bgAcc1" presStyleIdx="0" presStyleCnt="4" custLinFactNeighborX="-8224" custLinFactNeighborY="-31"/>
      <dgm:spPr/>
    </dgm:pt>
    <dgm:pt modelId="{DFC73D5B-A53B-4559-9002-F8AAEF2D14E4}" type="pres">
      <dgm:prSet presAssocID="{5300535E-3C00-45B1-818C-DFC341711035}" presName="child1Text" presStyleLbl="bgAcc1" presStyleIdx="0" presStyleCnt="4">
        <dgm:presLayoutVars>
          <dgm:bulletEnabled val="1"/>
        </dgm:presLayoutVars>
      </dgm:prSet>
      <dgm:spPr/>
    </dgm:pt>
    <dgm:pt modelId="{B7B0D13A-E3EF-4C0B-8AB5-C109FE890A92}" type="pres">
      <dgm:prSet presAssocID="{5300535E-3C00-45B1-818C-DFC341711035}" presName="child2group" presStyleCnt="0"/>
      <dgm:spPr/>
    </dgm:pt>
    <dgm:pt modelId="{9C09ED37-ED42-4550-A494-7EE92D7CC7C7}" type="pres">
      <dgm:prSet presAssocID="{5300535E-3C00-45B1-818C-DFC341711035}" presName="child2" presStyleLbl="bgAcc1" presStyleIdx="1" presStyleCnt="4" custLinFactNeighborX="-8224" custLinFactNeighborY="-31"/>
      <dgm:spPr/>
    </dgm:pt>
    <dgm:pt modelId="{F32F1CE9-4BD6-4BE9-9686-3215DAED8F8A}" type="pres">
      <dgm:prSet presAssocID="{5300535E-3C00-45B1-818C-DFC341711035}" presName="child2Text" presStyleLbl="bgAcc1" presStyleIdx="1" presStyleCnt="4">
        <dgm:presLayoutVars>
          <dgm:bulletEnabled val="1"/>
        </dgm:presLayoutVars>
      </dgm:prSet>
      <dgm:spPr/>
    </dgm:pt>
    <dgm:pt modelId="{63D53C9D-8853-409F-8AAD-1B98FAC4C5A1}" type="pres">
      <dgm:prSet presAssocID="{5300535E-3C00-45B1-818C-DFC341711035}" presName="child3group" presStyleCnt="0"/>
      <dgm:spPr/>
    </dgm:pt>
    <dgm:pt modelId="{CEEAD3AA-35D8-45C0-9A82-32415604221C}" type="pres">
      <dgm:prSet presAssocID="{5300535E-3C00-45B1-818C-DFC341711035}" presName="child3" presStyleLbl="bgAcc1" presStyleIdx="2" presStyleCnt="4" custLinFactNeighborX="-3916" custLinFactNeighborY="-2449"/>
      <dgm:spPr/>
    </dgm:pt>
    <dgm:pt modelId="{4E2105D3-4E11-4088-ABC2-EB761E913724}" type="pres">
      <dgm:prSet presAssocID="{5300535E-3C00-45B1-818C-DFC341711035}" presName="child3Text" presStyleLbl="bgAcc1" presStyleIdx="2" presStyleCnt="4">
        <dgm:presLayoutVars>
          <dgm:bulletEnabled val="1"/>
        </dgm:presLayoutVars>
      </dgm:prSet>
      <dgm:spPr/>
    </dgm:pt>
    <dgm:pt modelId="{BACCE40C-70D8-4DD0-93B5-A6046B3BE0F1}" type="pres">
      <dgm:prSet presAssocID="{5300535E-3C00-45B1-818C-DFC341711035}" presName="child4group" presStyleCnt="0"/>
      <dgm:spPr/>
    </dgm:pt>
    <dgm:pt modelId="{8076D5E4-C4C0-47A7-A314-FA19D38ABF23}" type="pres">
      <dgm:prSet presAssocID="{5300535E-3C00-45B1-818C-DFC341711035}" presName="child4" presStyleLbl="bgAcc1" presStyleIdx="3" presStyleCnt="4" custLinFactNeighborX="-8224" custLinFactNeighborY="-31"/>
      <dgm:spPr/>
    </dgm:pt>
    <dgm:pt modelId="{5BB69D79-920C-47A9-A9C9-AC4D01504E8B}" type="pres">
      <dgm:prSet presAssocID="{5300535E-3C00-45B1-818C-DFC341711035}" presName="child4Text" presStyleLbl="bgAcc1" presStyleIdx="3" presStyleCnt="4">
        <dgm:presLayoutVars>
          <dgm:bulletEnabled val="1"/>
        </dgm:presLayoutVars>
      </dgm:prSet>
      <dgm:spPr/>
    </dgm:pt>
    <dgm:pt modelId="{A6FAEB44-5173-4972-BAC4-1332275FA576}" type="pres">
      <dgm:prSet presAssocID="{5300535E-3C00-45B1-818C-DFC341711035}" presName="childPlaceholder" presStyleCnt="0"/>
      <dgm:spPr/>
    </dgm:pt>
    <dgm:pt modelId="{1F488D80-1B32-4536-BAC5-78A629E016F5}" type="pres">
      <dgm:prSet presAssocID="{5300535E-3C00-45B1-818C-DFC341711035}" presName="circle" presStyleCnt="0"/>
      <dgm:spPr/>
    </dgm:pt>
    <dgm:pt modelId="{82E0EA18-5EED-4080-B737-5FDA7131C433}" type="pres">
      <dgm:prSet presAssocID="{5300535E-3C00-45B1-818C-DFC341711035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CDFDA43-B8FB-481A-8105-E4C6075258F4}" type="pres">
      <dgm:prSet presAssocID="{5300535E-3C00-45B1-818C-DFC341711035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4A9AE4ED-338F-4FB3-870A-1E66A7BEF3EC}" type="pres">
      <dgm:prSet presAssocID="{5300535E-3C00-45B1-818C-DFC341711035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6F803A8D-2C6D-488F-8F54-3BB3B2F65473}" type="pres">
      <dgm:prSet presAssocID="{5300535E-3C00-45B1-818C-DFC341711035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FC299306-27BC-41F8-8F0E-3CB5B7D85C37}" type="pres">
      <dgm:prSet presAssocID="{5300535E-3C00-45B1-818C-DFC341711035}" presName="quadrantPlaceholder" presStyleCnt="0"/>
      <dgm:spPr/>
    </dgm:pt>
    <dgm:pt modelId="{EB06EAE4-054E-4975-A59E-7A9219B858AD}" type="pres">
      <dgm:prSet presAssocID="{5300535E-3C00-45B1-818C-DFC341711035}" presName="center1" presStyleLbl="fgShp" presStyleIdx="0" presStyleCnt="2"/>
      <dgm:spPr/>
    </dgm:pt>
    <dgm:pt modelId="{6C7C4F2D-02E1-4739-8E57-ECD4237CDFFD}" type="pres">
      <dgm:prSet presAssocID="{5300535E-3C00-45B1-818C-DFC341711035}" presName="center2" presStyleLbl="fgShp" presStyleIdx="1" presStyleCnt="2"/>
      <dgm:spPr/>
    </dgm:pt>
  </dgm:ptLst>
  <dgm:cxnLst>
    <dgm:cxn modelId="{B69AFE01-2B96-48B3-821B-6B61E798CA41}" type="presOf" srcId="{D1E61353-A8B3-4D3E-B223-3451BAAF7B3A}" destId="{CEEAD3AA-35D8-45C0-9A82-32415604221C}" srcOrd="0" destOrd="0" presId="urn:microsoft.com/office/officeart/2005/8/layout/cycle4"/>
    <dgm:cxn modelId="{D3AE4E02-FA2B-460D-AC15-108FB3F3C8F9}" type="presOf" srcId="{B4796361-F704-4560-9D30-666098F340B8}" destId="{F32F1CE9-4BD6-4BE9-9686-3215DAED8F8A}" srcOrd="1" destOrd="0" presId="urn:microsoft.com/office/officeart/2005/8/layout/cycle4"/>
    <dgm:cxn modelId="{9D0C6A06-9A78-4AC4-BF48-3AAF34CBBF6C}" type="presOf" srcId="{AB3D0F39-5719-4CD3-9C0F-865878413B8B}" destId="{82E0EA18-5EED-4080-B737-5FDA7131C433}" srcOrd="0" destOrd="0" presId="urn:microsoft.com/office/officeart/2005/8/layout/cycle4"/>
    <dgm:cxn modelId="{1E9E6810-7CDF-4EB4-9161-8665C1EB407B}" srcId="{5300535E-3C00-45B1-818C-DFC341711035}" destId="{B1A970FF-35B3-487F-B6A5-3ED7053A20A5}" srcOrd="3" destOrd="0" parTransId="{776FFFCC-ACA5-42BD-9A3C-802EE1227C08}" sibTransId="{BB2744DA-31D6-4F13-AA2B-D055276C1148}"/>
    <dgm:cxn modelId="{20556A14-8CA3-4A55-AADD-6AA665CBFF64}" srcId="{A741C7ED-146D-460D-AE9F-730060C18489}" destId="{D1E61353-A8B3-4D3E-B223-3451BAAF7B3A}" srcOrd="0" destOrd="0" parTransId="{F4E633AB-FFE3-448D-BE4B-7293647CA3DD}" sibTransId="{00E9A4B9-D0EC-4888-9BA1-1E0E9AC0EFFC}"/>
    <dgm:cxn modelId="{4713901E-B157-4408-AD69-84DD7A9410B2}" type="presOf" srcId="{B1A970FF-35B3-487F-B6A5-3ED7053A20A5}" destId="{6F803A8D-2C6D-488F-8F54-3BB3B2F65473}" srcOrd="0" destOrd="0" presId="urn:microsoft.com/office/officeart/2005/8/layout/cycle4"/>
    <dgm:cxn modelId="{8ED3662E-7428-48FB-9538-7A586D056811}" srcId="{9A6A6EEA-36BA-4D62-8218-B669ABC390C6}" destId="{B4796361-F704-4560-9D30-666098F340B8}" srcOrd="0" destOrd="0" parTransId="{4841A362-B1E6-4F69-ACA5-C55B0CA4D15F}" sibTransId="{7F67DED5-8AFB-4E4E-A4F8-899C1AB70C5E}"/>
    <dgm:cxn modelId="{E88C4232-BA9D-4B91-821F-2A3A4224D747}" srcId="{B1A970FF-35B3-487F-B6A5-3ED7053A20A5}" destId="{A5D638D1-3AFA-4AAB-9566-F7102756E291}" srcOrd="0" destOrd="0" parTransId="{99E06954-A5B2-4169-8C5B-8983AC910A7B}" sibTransId="{AA87C1F3-0243-4956-8402-D0E50396C0F1}"/>
    <dgm:cxn modelId="{F075CA3B-EB58-4E5E-B198-8651E3D0007E}" type="presOf" srcId="{B4796361-F704-4560-9D30-666098F340B8}" destId="{9C09ED37-ED42-4550-A494-7EE92D7CC7C7}" srcOrd="0" destOrd="0" presId="urn:microsoft.com/office/officeart/2005/8/layout/cycle4"/>
    <dgm:cxn modelId="{84D63E5B-AC66-487B-BA18-59C68E5BEEBF}" type="presOf" srcId="{A5D638D1-3AFA-4AAB-9566-F7102756E291}" destId="{8076D5E4-C4C0-47A7-A314-FA19D38ABF23}" srcOrd="0" destOrd="0" presId="urn:microsoft.com/office/officeart/2005/8/layout/cycle4"/>
    <dgm:cxn modelId="{D11EF146-09AC-4D3A-9AA7-558BA78925D3}" type="presOf" srcId="{B8D91222-D499-46D4-8886-890D034E20A0}" destId="{5BB69D79-920C-47A9-A9C9-AC4D01504E8B}" srcOrd="1" destOrd="1" presId="urn:microsoft.com/office/officeart/2005/8/layout/cycle4"/>
    <dgm:cxn modelId="{4A43BC7C-4238-4A5C-97B4-48D634DB49EF}" type="presOf" srcId="{57DE6F73-52B7-421D-A857-53AFBCFA4E89}" destId="{DFC73D5B-A53B-4559-9002-F8AAEF2D14E4}" srcOrd="1" destOrd="0" presId="urn:microsoft.com/office/officeart/2005/8/layout/cycle4"/>
    <dgm:cxn modelId="{96319983-8948-4140-A981-86FE98162156}" type="presOf" srcId="{5300535E-3C00-45B1-818C-DFC341711035}" destId="{EC75728A-AE04-44DA-8AFB-46E17D97D948}" srcOrd="0" destOrd="0" presId="urn:microsoft.com/office/officeart/2005/8/layout/cycle4"/>
    <dgm:cxn modelId="{75D5BD99-3124-42D9-A71A-9D99B83C913B}" srcId="{5300535E-3C00-45B1-818C-DFC341711035}" destId="{A741C7ED-146D-460D-AE9F-730060C18489}" srcOrd="2" destOrd="0" parTransId="{3A334BE2-2CA7-446C-B43F-4515CA604832}" sibTransId="{1EA6BBD3-9B4A-452E-83DA-75A238D307EC}"/>
    <dgm:cxn modelId="{E35D10AA-75E2-4DCC-8F7A-C38C2FE47AF3}" type="presOf" srcId="{A5D638D1-3AFA-4AAB-9566-F7102756E291}" destId="{5BB69D79-920C-47A9-A9C9-AC4D01504E8B}" srcOrd="1" destOrd="0" presId="urn:microsoft.com/office/officeart/2005/8/layout/cycle4"/>
    <dgm:cxn modelId="{B25057AF-FD62-45A6-B4A0-347B4D26F593}" type="presOf" srcId="{57DE6F73-52B7-421D-A857-53AFBCFA4E89}" destId="{3FBAC893-1766-4FFE-B365-BE8E369E986E}" srcOrd="0" destOrd="0" presId="urn:microsoft.com/office/officeart/2005/8/layout/cycle4"/>
    <dgm:cxn modelId="{C16574B8-9EF7-403D-A044-027411855B8F}" srcId="{AB3D0F39-5719-4CD3-9C0F-865878413B8B}" destId="{57DE6F73-52B7-421D-A857-53AFBCFA4E89}" srcOrd="0" destOrd="0" parTransId="{7AA8807F-D76C-4831-B21E-D71783F84872}" sibTransId="{31175024-978B-4593-82A1-7BF870A91A22}"/>
    <dgm:cxn modelId="{3270CDB8-BD4E-491D-83BB-3A15C2C9B069}" type="presOf" srcId="{A741C7ED-146D-460D-AE9F-730060C18489}" destId="{4A9AE4ED-338F-4FB3-870A-1E66A7BEF3EC}" srcOrd="0" destOrd="0" presId="urn:microsoft.com/office/officeart/2005/8/layout/cycle4"/>
    <dgm:cxn modelId="{2B2034BA-6473-4B6E-972C-B94D8B8BE5BF}" srcId="{B1A970FF-35B3-487F-B6A5-3ED7053A20A5}" destId="{B8D91222-D499-46D4-8886-890D034E20A0}" srcOrd="1" destOrd="0" parTransId="{D8DF8023-CA5A-4795-9E72-D380EAD76085}" sibTransId="{0ED9038C-9A59-4754-A1BD-F96FAFCD6FCA}"/>
    <dgm:cxn modelId="{8509C9C8-08D4-4FE5-AAD3-EE456B87C9DA}" srcId="{5300535E-3C00-45B1-818C-DFC341711035}" destId="{9A6A6EEA-36BA-4D62-8218-B669ABC390C6}" srcOrd="1" destOrd="0" parTransId="{614ABD30-5C68-4A0F-A190-D234136E06A7}" sibTransId="{8FE34C8C-EE29-4106-A540-FF0B8548FD5F}"/>
    <dgm:cxn modelId="{984F61DD-DA30-4000-8992-1B498ECB53CA}" type="presOf" srcId="{B8D91222-D499-46D4-8886-890D034E20A0}" destId="{8076D5E4-C4C0-47A7-A314-FA19D38ABF23}" srcOrd="0" destOrd="1" presId="urn:microsoft.com/office/officeart/2005/8/layout/cycle4"/>
    <dgm:cxn modelId="{0AFD21E2-59CA-42ED-8898-851E8EC76161}" type="presOf" srcId="{9A6A6EEA-36BA-4D62-8218-B669ABC390C6}" destId="{7CDFDA43-B8FB-481A-8105-E4C6075258F4}" srcOrd="0" destOrd="0" presId="urn:microsoft.com/office/officeart/2005/8/layout/cycle4"/>
    <dgm:cxn modelId="{CEC3F8F7-13E4-4E17-AC43-1555F276ED8F}" srcId="{5300535E-3C00-45B1-818C-DFC341711035}" destId="{AB3D0F39-5719-4CD3-9C0F-865878413B8B}" srcOrd="0" destOrd="0" parTransId="{A86DE6F6-8B94-48E2-B008-31D8D4492799}" sibTransId="{B9BA2CAD-B5A4-4614-9B30-0326855BE6EB}"/>
    <dgm:cxn modelId="{DDD8D8F8-E7EF-4A02-8FBA-8B4AEE7B7EA0}" type="presOf" srcId="{D1E61353-A8B3-4D3E-B223-3451BAAF7B3A}" destId="{4E2105D3-4E11-4088-ABC2-EB761E913724}" srcOrd="1" destOrd="0" presId="urn:microsoft.com/office/officeart/2005/8/layout/cycle4"/>
    <dgm:cxn modelId="{8EFCFD03-5E58-43E4-AAE2-FC8AB2DDD2F0}" type="presParOf" srcId="{EC75728A-AE04-44DA-8AFB-46E17D97D948}" destId="{FEADF699-F416-4A1A-815F-40EEB503A70C}" srcOrd="0" destOrd="0" presId="urn:microsoft.com/office/officeart/2005/8/layout/cycle4"/>
    <dgm:cxn modelId="{6CAD293F-721A-4307-960C-9058418CF3B9}" type="presParOf" srcId="{FEADF699-F416-4A1A-815F-40EEB503A70C}" destId="{C08EAC74-E3C2-40E6-89A8-34D340F21088}" srcOrd="0" destOrd="0" presId="urn:microsoft.com/office/officeart/2005/8/layout/cycle4"/>
    <dgm:cxn modelId="{6C0E05F5-F49F-48EC-9AFC-26F2015A9476}" type="presParOf" srcId="{C08EAC74-E3C2-40E6-89A8-34D340F21088}" destId="{3FBAC893-1766-4FFE-B365-BE8E369E986E}" srcOrd="0" destOrd="0" presId="urn:microsoft.com/office/officeart/2005/8/layout/cycle4"/>
    <dgm:cxn modelId="{8B4765BA-B396-4627-ACF1-F39AE1F011F5}" type="presParOf" srcId="{C08EAC74-E3C2-40E6-89A8-34D340F21088}" destId="{DFC73D5B-A53B-4559-9002-F8AAEF2D14E4}" srcOrd="1" destOrd="0" presId="urn:microsoft.com/office/officeart/2005/8/layout/cycle4"/>
    <dgm:cxn modelId="{C8617BC3-EA14-4737-BB1D-1FB6AED442A2}" type="presParOf" srcId="{FEADF699-F416-4A1A-815F-40EEB503A70C}" destId="{B7B0D13A-E3EF-4C0B-8AB5-C109FE890A92}" srcOrd="1" destOrd="0" presId="urn:microsoft.com/office/officeart/2005/8/layout/cycle4"/>
    <dgm:cxn modelId="{565928C0-6218-4101-85F1-4CC278AE2326}" type="presParOf" srcId="{B7B0D13A-E3EF-4C0B-8AB5-C109FE890A92}" destId="{9C09ED37-ED42-4550-A494-7EE92D7CC7C7}" srcOrd="0" destOrd="0" presId="urn:microsoft.com/office/officeart/2005/8/layout/cycle4"/>
    <dgm:cxn modelId="{67B82F28-169E-4097-88A0-CCFF48601B67}" type="presParOf" srcId="{B7B0D13A-E3EF-4C0B-8AB5-C109FE890A92}" destId="{F32F1CE9-4BD6-4BE9-9686-3215DAED8F8A}" srcOrd="1" destOrd="0" presId="urn:microsoft.com/office/officeart/2005/8/layout/cycle4"/>
    <dgm:cxn modelId="{4AAF7A77-6D5D-45DD-90FC-70405251F36F}" type="presParOf" srcId="{FEADF699-F416-4A1A-815F-40EEB503A70C}" destId="{63D53C9D-8853-409F-8AAD-1B98FAC4C5A1}" srcOrd="2" destOrd="0" presId="urn:microsoft.com/office/officeart/2005/8/layout/cycle4"/>
    <dgm:cxn modelId="{D1134A44-0E24-4C73-BF50-0DFA8DD80CC9}" type="presParOf" srcId="{63D53C9D-8853-409F-8AAD-1B98FAC4C5A1}" destId="{CEEAD3AA-35D8-45C0-9A82-32415604221C}" srcOrd="0" destOrd="0" presId="urn:microsoft.com/office/officeart/2005/8/layout/cycle4"/>
    <dgm:cxn modelId="{637E121C-BA3F-4FDD-8239-696F2D7A9DEC}" type="presParOf" srcId="{63D53C9D-8853-409F-8AAD-1B98FAC4C5A1}" destId="{4E2105D3-4E11-4088-ABC2-EB761E913724}" srcOrd="1" destOrd="0" presId="urn:microsoft.com/office/officeart/2005/8/layout/cycle4"/>
    <dgm:cxn modelId="{41D114D8-A673-47F1-9E6E-C6A5B6EBAFC2}" type="presParOf" srcId="{FEADF699-F416-4A1A-815F-40EEB503A70C}" destId="{BACCE40C-70D8-4DD0-93B5-A6046B3BE0F1}" srcOrd="3" destOrd="0" presId="urn:microsoft.com/office/officeart/2005/8/layout/cycle4"/>
    <dgm:cxn modelId="{C0EF7DFF-D381-4C81-A02F-566E2A69EA63}" type="presParOf" srcId="{BACCE40C-70D8-4DD0-93B5-A6046B3BE0F1}" destId="{8076D5E4-C4C0-47A7-A314-FA19D38ABF23}" srcOrd="0" destOrd="0" presId="urn:microsoft.com/office/officeart/2005/8/layout/cycle4"/>
    <dgm:cxn modelId="{173D80C5-6767-4739-9955-B4BF04797D70}" type="presParOf" srcId="{BACCE40C-70D8-4DD0-93B5-A6046B3BE0F1}" destId="{5BB69D79-920C-47A9-A9C9-AC4D01504E8B}" srcOrd="1" destOrd="0" presId="urn:microsoft.com/office/officeart/2005/8/layout/cycle4"/>
    <dgm:cxn modelId="{2067BB35-2B2A-4D73-9F99-E95893052EA5}" type="presParOf" srcId="{FEADF699-F416-4A1A-815F-40EEB503A70C}" destId="{A6FAEB44-5173-4972-BAC4-1332275FA576}" srcOrd="4" destOrd="0" presId="urn:microsoft.com/office/officeart/2005/8/layout/cycle4"/>
    <dgm:cxn modelId="{03A55DE4-3E1C-4067-A4E1-DFE71AAB9982}" type="presParOf" srcId="{EC75728A-AE04-44DA-8AFB-46E17D97D948}" destId="{1F488D80-1B32-4536-BAC5-78A629E016F5}" srcOrd="1" destOrd="0" presId="urn:microsoft.com/office/officeart/2005/8/layout/cycle4"/>
    <dgm:cxn modelId="{4B9082AD-A26A-4833-9D9A-0FCB119D4586}" type="presParOf" srcId="{1F488D80-1B32-4536-BAC5-78A629E016F5}" destId="{82E0EA18-5EED-4080-B737-5FDA7131C433}" srcOrd="0" destOrd="0" presId="urn:microsoft.com/office/officeart/2005/8/layout/cycle4"/>
    <dgm:cxn modelId="{88DC9CAC-38AC-45C8-AA9F-455BA962F95F}" type="presParOf" srcId="{1F488D80-1B32-4536-BAC5-78A629E016F5}" destId="{7CDFDA43-B8FB-481A-8105-E4C6075258F4}" srcOrd="1" destOrd="0" presId="urn:microsoft.com/office/officeart/2005/8/layout/cycle4"/>
    <dgm:cxn modelId="{E683A372-1D29-4262-925B-3582ECABF781}" type="presParOf" srcId="{1F488D80-1B32-4536-BAC5-78A629E016F5}" destId="{4A9AE4ED-338F-4FB3-870A-1E66A7BEF3EC}" srcOrd="2" destOrd="0" presId="urn:microsoft.com/office/officeart/2005/8/layout/cycle4"/>
    <dgm:cxn modelId="{1127E5A6-CC9F-46C2-AA28-C35EC1DCAEE7}" type="presParOf" srcId="{1F488D80-1B32-4536-BAC5-78A629E016F5}" destId="{6F803A8D-2C6D-488F-8F54-3BB3B2F65473}" srcOrd="3" destOrd="0" presId="urn:microsoft.com/office/officeart/2005/8/layout/cycle4"/>
    <dgm:cxn modelId="{5A14EFD8-1ED0-46F3-B798-F2F8F77CDDBD}" type="presParOf" srcId="{1F488D80-1B32-4536-BAC5-78A629E016F5}" destId="{FC299306-27BC-41F8-8F0E-3CB5B7D85C37}" srcOrd="4" destOrd="0" presId="urn:microsoft.com/office/officeart/2005/8/layout/cycle4"/>
    <dgm:cxn modelId="{B701600A-BB9A-4420-88D1-D4F2EBEEE59B}" type="presParOf" srcId="{EC75728A-AE04-44DA-8AFB-46E17D97D948}" destId="{EB06EAE4-054E-4975-A59E-7A9219B858AD}" srcOrd="2" destOrd="0" presId="urn:microsoft.com/office/officeart/2005/8/layout/cycle4"/>
    <dgm:cxn modelId="{481BDD38-25A5-4965-8ACD-A6F96CC625FA}" type="presParOf" srcId="{EC75728A-AE04-44DA-8AFB-46E17D97D948}" destId="{6C7C4F2D-02E1-4739-8E57-ECD4237CDFF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77D33-D6D0-48B2-BFC9-318B6DE01EAD}">
      <dsp:nvSpPr>
        <dsp:cNvPr id="0" name=""/>
        <dsp:cNvSpPr/>
      </dsp:nvSpPr>
      <dsp:spPr>
        <a:xfrm>
          <a:off x="0" y="0"/>
          <a:ext cx="10058399" cy="181022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A72B8-F63B-4A1D-BDD4-64FE10B0CDB8}">
      <dsp:nvSpPr>
        <dsp:cNvPr id="0" name=""/>
        <dsp:cNvSpPr/>
      </dsp:nvSpPr>
      <dsp:spPr>
        <a:xfrm>
          <a:off x="304521" y="241363"/>
          <a:ext cx="2197524" cy="13274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35FB9-7249-431B-A826-B70D26962AC3}">
      <dsp:nvSpPr>
        <dsp:cNvPr id="0" name=""/>
        <dsp:cNvSpPr/>
      </dsp:nvSpPr>
      <dsp:spPr>
        <a:xfrm rot="10800000">
          <a:off x="304521" y="1810226"/>
          <a:ext cx="2197524" cy="221249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tr-TR" sz="1800" b="1" kern="1200" noProof="0" dirty="0" err="1">
              <a:solidFill>
                <a:srgbClr val="000000"/>
              </a:solidFill>
            </a:rPr>
            <a:t>Parenteral</a:t>
          </a:r>
          <a:r>
            <a:rPr lang="tr-TR" sz="1800" b="1" kern="1200" noProof="0" dirty="0">
              <a:solidFill>
                <a:srgbClr val="000000"/>
              </a:solidFill>
            </a:rPr>
            <a:t> Nütrisyon (TPN/Lipid içeren)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tr-TR" sz="1800" kern="1200" noProof="0" dirty="0">
              <a:solidFill>
                <a:srgbClr val="000000"/>
              </a:solidFill>
            </a:rPr>
            <a:t>Solüsyon ve setler en geç 24 saatte bir değiştirilmelidir.</a:t>
          </a:r>
          <a:endParaRPr lang="tr-TR" sz="1800" kern="1200" dirty="0"/>
        </a:p>
      </dsp:txBody>
      <dsp:txXfrm rot="10800000">
        <a:off x="372102" y="1810226"/>
        <a:ext cx="2062362" cy="2144917"/>
      </dsp:txXfrm>
    </dsp:sp>
    <dsp:sp modelId="{7363ADF7-12F3-46EB-B312-7667B82762D1}">
      <dsp:nvSpPr>
        <dsp:cNvPr id="0" name=""/>
        <dsp:cNvSpPr/>
      </dsp:nvSpPr>
      <dsp:spPr>
        <a:xfrm>
          <a:off x="2721799" y="241363"/>
          <a:ext cx="2197524" cy="13274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0A4107-D801-4E51-BCE7-A0EECFC59AF8}">
      <dsp:nvSpPr>
        <dsp:cNvPr id="0" name=""/>
        <dsp:cNvSpPr/>
      </dsp:nvSpPr>
      <dsp:spPr>
        <a:xfrm rot="10800000">
          <a:off x="2721799" y="1810226"/>
          <a:ext cx="2197524" cy="221249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tr-TR" sz="1800" b="1" kern="1200" noProof="0" dirty="0">
              <a:solidFill>
                <a:srgbClr val="000000"/>
              </a:solidFill>
            </a:rPr>
            <a:t>Tek Başına Lipid Emülsiyonları </a:t>
          </a:r>
          <a:r>
            <a:rPr lang="tr-TR" sz="1800" kern="1200" noProof="0" dirty="0">
              <a:solidFill>
                <a:srgbClr val="000000"/>
              </a:solidFill>
            </a:rPr>
            <a:t>Setler 12 saatte bir değiştirilmelidir</a:t>
          </a:r>
          <a:endParaRPr lang="tr-TR" sz="1800" kern="1200" dirty="0"/>
        </a:p>
      </dsp:txBody>
      <dsp:txXfrm rot="10800000">
        <a:off x="2789380" y="1810226"/>
        <a:ext cx="2062362" cy="2144917"/>
      </dsp:txXfrm>
    </dsp:sp>
    <dsp:sp modelId="{2A1C4D0C-DA5C-40D8-994D-A2B399B36010}">
      <dsp:nvSpPr>
        <dsp:cNvPr id="0" name=""/>
        <dsp:cNvSpPr/>
      </dsp:nvSpPr>
      <dsp:spPr>
        <a:xfrm>
          <a:off x="5139076" y="241363"/>
          <a:ext cx="2197524" cy="13274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32000" b="-3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E4426-9322-4D35-B2B8-EE75F5BB6B43}">
      <dsp:nvSpPr>
        <dsp:cNvPr id="0" name=""/>
        <dsp:cNvSpPr/>
      </dsp:nvSpPr>
      <dsp:spPr>
        <a:xfrm rot="10800000">
          <a:off x="5139076" y="1810226"/>
          <a:ext cx="2197524" cy="221249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tr-TR" sz="1800" b="1" kern="1200" noProof="0" dirty="0">
              <a:solidFill>
                <a:srgbClr val="000000"/>
              </a:solidFill>
            </a:rPr>
            <a:t>Propofol İnfüzyonları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tr-TR" sz="1800" b="1" kern="1200" noProof="0" dirty="0">
              <a:solidFill>
                <a:srgbClr val="000000"/>
              </a:solidFill>
            </a:rPr>
            <a:t> </a:t>
          </a:r>
          <a:r>
            <a:rPr lang="tr-TR" sz="1800" kern="1200" noProof="0" dirty="0">
              <a:solidFill>
                <a:srgbClr val="000000"/>
              </a:solidFill>
            </a:rPr>
            <a:t>Setler, üretici talimatına göre her 6 veya 12 saatte bir değiştirilmelidir</a:t>
          </a:r>
          <a:endParaRPr lang="tr-TR" sz="1800" kern="1200" dirty="0"/>
        </a:p>
      </dsp:txBody>
      <dsp:txXfrm rot="10800000">
        <a:off x="5206657" y="1810226"/>
        <a:ext cx="2062362" cy="2144917"/>
      </dsp:txXfrm>
    </dsp:sp>
    <dsp:sp modelId="{47A6AE49-FC0F-4C83-AC31-6C6E51E61BEF}">
      <dsp:nvSpPr>
        <dsp:cNvPr id="0" name=""/>
        <dsp:cNvSpPr/>
      </dsp:nvSpPr>
      <dsp:spPr>
        <a:xfrm>
          <a:off x="7556353" y="241363"/>
          <a:ext cx="2197524" cy="13274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15000" b="-1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B80ABC-4BCC-44D4-821F-5BA02058AE9D}">
      <dsp:nvSpPr>
        <dsp:cNvPr id="0" name=""/>
        <dsp:cNvSpPr/>
      </dsp:nvSpPr>
      <dsp:spPr>
        <a:xfrm rot="10800000">
          <a:off x="7556353" y="1810226"/>
          <a:ext cx="2197524" cy="221249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tr-TR" sz="1800" b="1" kern="1200" noProof="0" dirty="0">
              <a:solidFill>
                <a:srgbClr val="000000"/>
              </a:solidFill>
            </a:rPr>
            <a:t>Kan ve Kan Ürünleri </a:t>
          </a:r>
          <a:r>
            <a:rPr lang="tr-TR" sz="1800" kern="1200" noProof="0" dirty="0">
              <a:solidFill>
                <a:srgbClr val="000000"/>
              </a:solidFill>
            </a:rPr>
            <a:t>Transfüzyon seti her ünitenin bitiminde veya en geç 4 saatte bir değiştirilmelidir</a:t>
          </a:r>
          <a:endParaRPr lang="tr-TR" sz="1800" kern="1200" dirty="0"/>
        </a:p>
      </dsp:txBody>
      <dsp:txXfrm rot="10800000">
        <a:off x="7623934" y="1810226"/>
        <a:ext cx="2062362" cy="21449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AD3AA-35D8-45C0-9A82-32415604221C}">
      <dsp:nvSpPr>
        <dsp:cNvPr id="0" name=""/>
        <dsp:cNvSpPr/>
      </dsp:nvSpPr>
      <dsp:spPr>
        <a:xfrm>
          <a:off x="5621793" y="2914783"/>
          <a:ext cx="2142192" cy="13876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noProof="0" dirty="0">
              <a:solidFill>
                <a:schemeClr val="tx2">
                  <a:lumMod val="50000"/>
                </a:schemeClr>
              </a:solidFill>
            </a:rPr>
            <a:t>Gözlem ve denetimlerle uyum kontrol edilmesi</a:t>
          </a:r>
          <a:endParaRPr lang="tr-TR" sz="11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294933" y="3292179"/>
        <a:ext cx="1438571" cy="979777"/>
      </dsp:txXfrm>
    </dsp:sp>
    <dsp:sp modelId="{8076D5E4-C4C0-47A7-A314-FA19D38ABF23}">
      <dsp:nvSpPr>
        <dsp:cNvPr id="0" name=""/>
        <dsp:cNvSpPr/>
      </dsp:nvSpPr>
      <dsp:spPr>
        <a:xfrm>
          <a:off x="2034351" y="2948337"/>
          <a:ext cx="2142192" cy="13876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noProof="0" dirty="0">
              <a:solidFill>
                <a:schemeClr val="tx2">
                  <a:lumMod val="50000"/>
                </a:schemeClr>
              </a:solidFill>
            </a:rPr>
            <a:t>Verilerin sürekli olarak  toplanıp analiz edilmesi ve ilgililerle paylaşılarak geribildirimde bulunulması</a:t>
          </a:r>
          <a:endParaRPr lang="tr-TR" sz="1100" kern="1200" dirty="0">
            <a:solidFill>
              <a:schemeClr val="tx2">
                <a:lumMod val="50000"/>
              </a:schemeClr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tr-TR" sz="11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064833" y="3325733"/>
        <a:ext cx="1438571" cy="979777"/>
      </dsp:txXfrm>
    </dsp:sp>
    <dsp:sp modelId="{9C09ED37-ED42-4550-A494-7EE92D7CC7C7}">
      <dsp:nvSpPr>
        <dsp:cNvPr id="0" name=""/>
        <dsp:cNvSpPr/>
      </dsp:nvSpPr>
      <dsp:spPr>
        <a:xfrm>
          <a:off x="5529508" y="0"/>
          <a:ext cx="2142192" cy="13876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noProof="0" dirty="0">
              <a:solidFill>
                <a:schemeClr val="tx2">
                  <a:lumMod val="50000"/>
                </a:schemeClr>
              </a:solidFill>
            </a:rPr>
            <a:t>Tüm paydaşlara düzenli olarak teorik/pratik eğitim verilmesi</a:t>
          </a:r>
          <a:endParaRPr lang="tr-TR" sz="11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202647" y="30482"/>
        <a:ext cx="1438571" cy="979777"/>
      </dsp:txXfrm>
    </dsp:sp>
    <dsp:sp modelId="{3FBAC893-1766-4FFE-B365-BE8E369E986E}">
      <dsp:nvSpPr>
        <dsp:cNvPr id="0" name=""/>
        <dsp:cNvSpPr/>
      </dsp:nvSpPr>
      <dsp:spPr>
        <a:xfrm>
          <a:off x="2034351" y="0"/>
          <a:ext cx="2142192" cy="13876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1100" kern="1200" noProof="0" dirty="0">
              <a:solidFill>
                <a:schemeClr val="tx2">
                  <a:lumMod val="50000"/>
                </a:schemeClr>
              </a:solidFill>
            </a:rPr>
            <a:t>Kanıta dayalı temel önlemleri bir araya getirilmesi uygulaması</a:t>
          </a:r>
          <a:endParaRPr lang="tr-TR" sz="11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064833" y="30482"/>
        <a:ext cx="1438571" cy="979777"/>
      </dsp:txXfrm>
    </dsp:sp>
    <dsp:sp modelId="{82E0EA18-5EED-4080-B737-5FDA7131C433}">
      <dsp:nvSpPr>
        <dsp:cNvPr id="0" name=""/>
        <dsp:cNvSpPr/>
      </dsp:nvSpPr>
      <dsp:spPr>
        <a:xfrm>
          <a:off x="3108164" y="247176"/>
          <a:ext cx="1877671" cy="187767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noProof="0" dirty="0">
              <a:solidFill>
                <a:srgbClr val="000000"/>
              </a:solidFill>
            </a:rPr>
            <a:t>Demet (Bundle) Uygulaması</a:t>
          </a:r>
          <a:endParaRPr lang="tr-TR" sz="1700" kern="1200" dirty="0"/>
        </a:p>
      </dsp:txBody>
      <dsp:txXfrm>
        <a:off x="3658121" y="797133"/>
        <a:ext cx="1327714" cy="1327714"/>
      </dsp:txXfrm>
    </dsp:sp>
    <dsp:sp modelId="{7CDFDA43-B8FB-481A-8105-E4C6075258F4}">
      <dsp:nvSpPr>
        <dsp:cNvPr id="0" name=""/>
        <dsp:cNvSpPr/>
      </dsp:nvSpPr>
      <dsp:spPr>
        <a:xfrm rot="5400000">
          <a:off x="5072564" y="247176"/>
          <a:ext cx="1877671" cy="187767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noProof="0" dirty="0">
              <a:solidFill>
                <a:srgbClr val="000000"/>
              </a:solidFill>
            </a:rPr>
            <a:t>Eğitim</a:t>
          </a:r>
          <a:endParaRPr lang="tr-TR" sz="1700" kern="1200" dirty="0"/>
        </a:p>
      </dsp:txBody>
      <dsp:txXfrm rot="-5400000">
        <a:off x="5072564" y="797133"/>
        <a:ext cx="1327714" cy="1327714"/>
      </dsp:txXfrm>
    </dsp:sp>
    <dsp:sp modelId="{4A9AE4ED-338F-4FB3-870A-1E66A7BEF3EC}">
      <dsp:nvSpPr>
        <dsp:cNvPr id="0" name=""/>
        <dsp:cNvSpPr/>
      </dsp:nvSpPr>
      <dsp:spPr>
        <a:xfrm rot="10800000">
          <a:off x="5072564" y="2211575"/>
          <a:ext cx="1877671" cy="187767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noProof="0" dirty="0">
              <a:solidFill>
                <a:srgbClr val="000000"/>
              </a:solidFill>
            </a:rPr>
            <a:t>Süreç Uyumunun İzlenmesi</a:t>
          </a:r>
          <a:endParaRPr lang="tr-TR" sz="1700" kern="1200" dirty="0"/>
        </a:p>
      </dsp:txBody>
      <dsp:txXfrm rot="10800000">
        <a:off x="5072564" y="2211575"/>
        <a:ext cx="1327714" cy="1327714"/>
      </dsp:txXfrm>
    </dsp:sp>
    <dsp:sp modelId="{6F803A8D-2C6D-488F-8F54-3BB3B2F65473}">
      <dsp:nvSpPr>
        <dsp:cNvPr id="0" name=""/>
        <dsp:cNvSpPr/>
      </dsp:nvSpPr>
      <dsp:spPr>
        <a:xfrm rot="16200000">
          <a:off x="3108164" y="2211575"/>
          <a:ext cx="1877671" cy="187767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 noProof="0" dirty="0">
              <a:solidFill>
                <a:srgbClr val="000000"/>
              </a:solidFill>
            </a:rPr>
            <a:t>SKİ-KDE </a:t>
          </a:r>
          <a:r>
            <a:rPr lang="tr-TR" sz="1700" b="1" kern="1200" noProof="0" dirty="0" err="1">
              <a:solidFill>
                <a:srgbClr val="000000"/>
              </a:solidFill>
            </a:rPr>
            <a:t>Sürveyansı</a:t>
          </a:r>
          <a:endParaRPr lang="tr-TR" sz="1700" kern="1200" dirty="0"/>
        </a:p>
      </dsp:txBody>
      <dsp:txXfrm rot="5400000">
        <a:off x="3658121" y="2211575"/>
        <a:ext cx="1327714" cy="1327714"/>
      </dsp:txXfrm>
    </dsp:sp>
    <dsp:sp modelId="{EB06EAE4-054E-4975-A59E-7A9219B858AD}">
      <dsp:nvSpPr>
        <dsp:cNvPr id="0" name=""/>
        <dsp:cNvSpPr/>
      </dsp:nvSpPr>
      <dsp:spPr>
        <a:xfrm>
          <a:off x="4705052" y="1777933"/>
          <a:ext cx="648295" cy="56373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7C4F2D-02E1-4739-8E57-ECD4237CDFFD}">
      <dsp:nvSpPr>
        <dsp:cNvPr id="0" name=""/>
        <dsp:cNvSpPr/>
      </dsp:nvSpPr>
      <dsp:spPr>
        <a:xfrm rot="10800000">
          <a:off x="4705052" y="1994754"/>
          <a:ext cx="648295" cy="56373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AEDC3-A03E-4989-B872-656857FA50AF}" type="datetimeFigureOut">
              <a:rPr lang="tr-TR" smtClean="0"/>
              <a:t>1.10.2025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27F11-E637-4577-96AA-D82CCA08527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795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07F10EE7-EF83-FC37-917E-6EC14AD60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3193ABA6-8559-03DC-D40B-D2E487E80A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>
              <a:latin typeface="Arial" panose="020B0604020202020204" pitchFamily="34" charset="0"/>
            </a:endParaRPr>
          </a:p>
          <a:p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69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EE593969-C0AB-3BDE-F722-CF25A7AEC1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BB4D6DBF-DB1C-8D24-D853-CF64FC56C2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r-TR" altLang="tr-TR">
                <a:latin typeface="Arial" panose="020B0604020202020204" pitchFamily="34" charset="0"/>
              </a:rPr>
              <a:t>Rehberlerde yer almamakla birlikte DİK ler </a:t>
            </a:r>
            <a:r>
              <a:rPr lang="tr-TR" altLang="tr-TR" sz="1000">
                <a:latin typeface="Arial" panose="020B0604020202020204" pitchFamily="34" charset="0"/>
              </a:rPr>
              <a:t>(%0.9 NaCl) yıkan</a:t>
            </a:r>
            <a:endParaRPr lang="tr-TR" altLang="tr-TR">
              <a:latin typeface="Arial" panose="020B0604020202020204" pitchFamily="34" charset="0"/>
            </a:endParaRPr>
          </a:p>
          <a:p>
            <a:r>
              <a:rPr lang="tr-TR" altLang="tr-TR">
                <a:latin typeface="Arial" panose="020B0604020202020204" pitchFamily="34" charset="0"/>
              </a:rPr>
              <a:t>Kısa süreli SVK’sı olan hastalarda heparin profilaksisinin (3 U/mL TPN içinde, 5000 U her 6-12 saatte bir yıkama veya 2500 U subkütan düşük molekül ağırlıklı heparin) yararını inceleyen bir meta-analizde, kateter ilişkili venöz tromboz riskinin azaldığı saptanmıştır </a:t>
            </a:r>
          </a:p>
          <a:p>
            <a:endParaRPr lang="tr-TR" altLang="tr-T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038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79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883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9500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569913"/>
            <a:ext cx="8636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032000" y="1752600"/>
            <a:ext cx="8636000" cy="38100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552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5013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56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186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1.10.2025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266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1.10.2025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692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1.10.2025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6663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263A697-B6D2-413C-A828-670B4DB2AE09}" type="datetimeFigureOut">
              <a:rPr lang="tr-TR" smtClean="0"/>
              <a:t>1.10.2025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869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927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63A697-B6D2-413C-A828-670B4DB2AE09}" type="datetimeFigureOut">
              <a:rPr lang="tr-TR" smtClean="0"/>
              <a:t>1.10.2025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42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pic.org/implementation_guide/new-guide-to-preventing-catheter-associated-bloodstream-infections-in-adults-2025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6083F1E-C431-69C3-782C-BE69576C02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8FF7F96-8DFF-497E-4969-B82CC49D9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6658" y="1291386"/>
            <a:ext cx="8528039" cy="2550695"/>
          </a:xfrm>
          <a:solidFill>
            <a:srgbClr val="666DA4"/>
          </a:solidFill>
          <a:ln>
            <a:solidFill>
              <a:schemeClr val="tx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508000" h="508000"/>
            <a:bevelB w="508000" h="508000"/>
          </a:sp3d>
        </p:spPr>
        <p:txBody>
          <a:bodyPr>
            <a:noAutofit/>
          </a:bodyPr>
          <a:lstStyle/>
          <a:p>
            <a:pPr algn="ctr"/>
            <a:r>
              <a:rPr lang="tr-TR" sz="4800" b="1" noProof="0" dirty="0">
                <a:solidFill>
                  <a:schemeClr val="bg1"/>
                </a:solidFill>
                <a:latin typeface="+mn-lt"/>
              </a:rPr>
              <a:t>SANTRAL KATETER İLİŞKİLİ KAN DOLAŞIMI ENFEKSİYONLARININ ÖNLENMESİ</a:t>
            </a:r>
          </a:p>
        </p:txBody>
      </p:sp>
      <p:sp>
        <p:nvSpPr>
          <p:cNvPr id="2" name="AutoShape 2" descr="https://d6abm8ozh3xr3.cloudfront.net/img/w/yazi/ogt/el-hijyeni-kapak.webp">
            <a:extLst>
              <a:ext uri="{FF2B5EF4-FFF2-40B4-BE49-F238E27FC236}">
                <a16:creationId xmlns:a16="http://schemas.microsoft.com/office/drawing/2014/main" id="{DBEA433B-7F1D-4B75-932E-DE0C82A348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noProof="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58C3306-7053-6319-8FD9-3DA5D925FBF3}"/>
              </a:ext>
            </a:extLst>
          </p:cNvPr>
          <p:cNvSpPr txBox="1"/>
          <p:nvPr/>
        </p:nvSpPr>
        <p:spPr>
          <a:xfrm>
            <a:off x="218114" y="6488668"/>
            <a:ext cx="750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i="1" noProof="0" dirty="0">
                <a:solidFill>
                  <a:schemeClr val="bg1"/>
                </a:solidFill>
              </a:rPr>
              <a:t>Versiyon 1-Hazırlayanlar: Zeynep Türe Yüce – Fadime </a:t>
            </a:r>
            <a:r>
              <a:rPr lang="tr-TR" b="1" i="1" noProof="0" dirty="0" err="1">
                <a:solidFill>
                  <a:schemeClr val="bg1"/>
                </a:solidFill>
              </a:rPr>
              <a:t>Callak</a:t>
            </a:r>
            <a:r>
              <a:rPr lang="tr-TR" b="1" i="1" noProof="0" dirty="0">
                <a:solidFill>
                  <a:schemeClr val="bg1"/>
                </a:solidFill>
              </a:rPr>
              <a:t> Oku –Ekim 2025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4DE14CC7-405D-5049-918F-3CF2488C6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839" y="4450179"/>
            <a:ext cx="2733675" cy="1666875"/>
          </a:xfrm>
          <a:prstGeom prst="rect">
            <a:avLst/>
          </a:prstGeom>
        </p:spPr>
      </p:pic>
      <p:pic>
        <p:nvPicPr>
          <p:cNvPr id="1026" name="Picture 2" descr="ITU Tekstil Teknolojileri ve Tasarımı Fakültesi NEFES: Ar-Ge Merkezi">
            <a:extLst>
              <a:ext uri="{FF2B5EF4-FFF2-40B4-BE49-F238E27FC236}">
                <a16:creationId xmlns:a16="http://schemas.microsoft.com/office/drawing/2014/main" id="{D7D1E243-B6F4-BE8F-3A39-14EE8830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425" y="4450179"/>
            <a:ext cx="3043989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990AE701-F438-5609-4697-7C0255388A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58" t="12395" r="57661" b="48043"/>
          <a:stretch>
            <a:fillRect/>
          </a:stretch>
        </p:blipFill>
        <p:spPr>
          <a:xfrm>
            <a:off x="2255494" y="4450179"/>
            <a:ext cx="1879434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83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F17FE-5B92-6802-7A76-D356CD76B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F4D70A16-E679-567F-C6D7-610BCFDED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8121" y="2338832"/>
            <a:ext cx="7836746" cy="2013035"/>
          </a:xfr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7200" b="1" noProof="0" dirty="0">
                <a:solidFill>
                  <a:schemeClr val="bg1"/>
                </a:solidFill>
                <a:latin typeface="+mn-lt"/>
              </a:rPr>
              <a:t>TEMEL ÖNLEME STRATEJİLERİ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DAB8C4A5-3276-A6C0-D482-88044449C4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43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0A1D2-4D6F-1AA4-2A9F-9A8931F57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3AE21-00C6-3897-D045-B75039DB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06" y="292337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Önleme Demetlerinin Gücü 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(Bundle Yaklaşımı)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3B6FB-13DD-C5CF-8400-2071C9D5F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615" y="1876108"/>
            <a:ext cx="5899138" cy="4278229"/>
          </a:xfrm>
        </p:spPr>
        <p:txBody>
          <a:bodyPr/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Demet (Bundle) Nedir? </a:t>
            </a:r>
            <a:r>
              <a:rPr lang="tr-TR" noProof="0" dirty="0">
                <a:solidFill>
                  <a:srgbClr val="000000"/>
                </a:solidFill>
              </a:rPr>
              <a:t>Kanıta dayalı, 3-5 temel uygulamanın bir araya getirilmesidir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Neden Etkilidir? </a:t>
            </a:r>
            <a:r>
              <a:rPr lang="tr-TR" noProof="0" dirty="0">
                <a:solidFill>
                  <a:srgbClr val="000000"/>
                </a:solidFill>
              </a:rPr>
              <a:t>Birlikte ve güvenilir bir şekilde uygulandığında, tek tek uygulanmalarından daha iyi sonuçlar verirler ve SKİ-KDE oranlarında anlamlı düşüş sağlarlar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Temel Bileşenler: </a:t>
            </a:r>
            <a:r>
              <a:rPr lang="tr-TR" noProof="0" dirty="0">
                <a:solidFill>
                  <a:srgbClr val="000000"/>
                </a:solidFill>
              </a:rPr>
              <a:t>Genellikle el hijyeni, maksimum bariyer önlemleri, cilt antisepsisi, uygun bölge seçimi ve gerekliliğin günlük değerlendirilmesini içerir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0CF6F5C1-81AF-1384-B3CA-C6C18D9A6F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D76170F-7A0C-609A-F29F-C6740E2E6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4508E7F-A488-010E-4D57-940CC55CD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426" y="2322876"/>
            <a:ext cx="4182537" cy="37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90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DC9EA-3F66-DB16-07B9-F1647B1B6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5BE6-C400-D6F3-DFA1-43B5782D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13" y="298352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Takımı Öncesi Önlemler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b="1" noProof="0" dirty="0">
                <a:solidFill>
                  <a:srgbClr val="636AA2"/>
                </a:solidFill>
                <a:latin typeface="+mn-lt"/>
              </a:rPr>
              <a:t>Gereklilik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822B0-3BA8-A615-2CAF-479E7BC45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4"/>
            <a:ext cx="6474594" cy="4023360"/>
          </a:xfrm>
        </p:spPr>
        <p:txBody>
          <a:bodyPr/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En Önemli Kural: Gereksiz Kateter Kullanımından Kaçının!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Endikasyonları Gözden Geçirin: </a:t>
            </a:r>
            <a:r>
              <a:rPr lang="tr-TR" noProof="0" dirty="0">
                <a:solidFill>
                  <a:srgbClr val="000000"/>
                </a:solidFill>
              </a:rPr>
              <a:t>SVK kullanımı için kanıta dayalı, net endikasyonlar oluşturulmalı ve bunlara kolay erişim sağlanmalıdır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"Ne Olur Ne Olmaz" diye </a:t>
            </a:r>
            <a:r>
              <a:rPr lang="tr-TR" b="1" dirty="0">
                <a:solidFill>
                  <a:srgbClr val="000000"/>
                </a:solidFill>
              </a:rPr>
              <a:t>SVK </a:t>
            </a:r>
            <a:r>
              <a:rPr lang="tr-TR" b="1" noProof="0" dirty="0">
                <a:solidFill>
                  <a:srgbClr val="000000"/>
                </a:solidFill>
              </a:rPr>
              <a:t>Takılmamalıdır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Her Gün Değerlendirin: </a:t>
            </a:r>
            <a:r>
              <a:rPr lang="tr-TR" noProof="0" dirty="0">
                <a:solidFill>
                  <a:srgbClr val="000000"/>
                </a:solidFill>
              </a:rPr>
              <a:t>Kateterin gerekliliği her gün sorgulanmalı ve endikasyon ortadan kalkar kalkmaz çıkarılmalıdır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034F474D-2A9C-EA42-4B6F-C08B615151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32287C7-2F18-7A9D-4ED5-8DEB2D53F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47051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3C9469D-B344-7E83-9338-32862AB00E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43" r="6086"/>
          <a:stretch>
            <a:fillRect/>
          </a:stretch>
        </p:blipFill>
        <p:spPr>
          <a:xfrm>
            <a:off x="7602356" y="2291064"/>
            <a:ext cx="3641559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48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B52D9-14B9-816F-151F-126D17CAD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14CF-1619-1505-965F-333884136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669" y="178229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Takımı Öncesi Önlemler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b="1" noProof="0" dirty="0">
                <a:solidFill>
                  <a:srgbClr val="636AA2"/>
                </a:solidFill>
                <a:latin typeface="+mn-lt"/>
              </a:rPr>
              <a:t>Eğitim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92BA2-E777-0B60-3642-344DB67A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6821927" cy="4160783"/>
          </a:xfrm>
        </p:spPr>
        <p:txBody>
          <a:bodyPr/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Kateter takımı, kullanımı ve bakımında yer alan tüm sağlık personeli SKİ-KDE önleme stratejileri konusunda eğitilmelidir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 Sağlık çalışanlarının </a:t>
            </a:r>
            <a:r>
              <a:rPr lang="tr-TR" dirty="0">
                <a:solidFill>
                  <a:srgbClr val="000000"/>
                </a:solidFill>
              </a:rPr>
              <a:t>y</a:t>
            </a:r>
            <a:r>
              <a:rPr lang="tr-TR" noProof="0" dirty="0">
                <a:solidFill>
                  <a:srgbClr val="000000"/>
                </a:solidFill>
              </a:rPr>
              <a:t>etkinlikleri düzenli olarak (</a:t>
            </a:r>
            <a:r>
              <a:rPr lang="tr-TR" noProof="0" dirty="0" err="1">
                <a:solidFill>
                  <a:srgbClr val="000000"/>
                </a:solidFill>
              </a:rPr>
              <a:t>örn</a:t>
            </a:r>
            <a:r>
              <a:rPr lang="tr-TR" noProof="0" dirty="0">
                <a:solidFill>
                  <a:srgbClr val="000000"/>
                </a:solidFill>
              </a:rPr>
              <a:t>. simülasyon ile) değerlendirilmelidir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Hasta ve Yakınlarının Eğitimi: </a:t>
            </a:r>
            <a:r>
              <a:rPr lang="tr-TR" noProof="0" dirty="0">
                <a:solidFill>
                  <a:srgbClr val="000000"/>
                </a:solidFill>
              </a:rPr>
              <a:t>Hastaya ve yakınlarına kateter bakımı, enfeksiyon belirtileri (ateş, ağrı, kızarıklık) ve bu belirtileri kime bildirecekleri konusunda eğitim verilmelidir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93D1E5A4-D68E-D576-5F5D-F7C4C20C32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570B29A-6417-DA5A-3774-0A78D59E8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Resim 10">
            <a:extLst>
              <a:ext uri="{FF2B5EF4-FFF2-40B4-BE49-F238E27FC236}">
                <a16:creationId xmlns:a16="http://schemas.microsoft.com/office/drawing/2014/main" id="{2C3D5B44-9265-9BF2-932B-8A8FC98D0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4" t="32681" r="26331" b="13100"/>
          <a:stretch>
            <a:fillRect/>
          </a:stretch>
        </p:blipFill>
        <p:spPr bwMode="auto">
          <a:xfrm>
            <a:off x="8231711" y="2321242"/>
            <a:ext cx="368617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120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22CA1-6BBC-9251-E34E-11D0FDB34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12F9-EC62-36D6-DD4B-D5CE2CE23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93" y="285775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Takımı Öncesi Önlemler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b="1" noProof="0" dirty="0">
                <a:solidFill>
                  <a:srgbClr val="636AA2"/>
                </a:solidFill>
                <a:latin typeface="+mn-lt"/>
              </a:rPr>
              <a:t>Hasta Hazırlığı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E7673-B194-C918-9D8E-817036E69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889" y="1911307"/>
            <a:ext cx="5571968" cy="40233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Klorheksidinli Vücut Banyosu: </a:t>
            </a:r>
            <a:r>
              <a:rPr lang="tr-TR" noProof="0" dirty="0">
                <a:solidFill>
                  <a:srgbClr val="000000"/>
                </a:solidFill>
              </a:rPr>
              <a:t>Yoğun bakımda yatan 2 aydan büyük hastalara günlük olarak klorheksidin içeren solüsyonlarla banyo yaptırılması önerilir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Önemli Not: </a:t>
            </a:r>
            <a:r>
              <a:rPr lang="tr-TR" noProof="0" dirty="0">
                <a:solidFill>
                  <a:srgbClr val="000000"/>
                </a:solidFill>
              </a:rPr>
              <a:t>2 aydan küçük bebeklerde, özellikle prematürelerde klorheksidinin güvenli kullanımı net değildir ve cilt yanıklarına neden olabilir</a:t>
            </a:r>
          </a:p>
          <a:p>
            <a:pPr>
              <a:buFont typeface="Wingdings" panose="05000000000000000000" pitchFamily="2" charset="2"/>
              <a:buChar char="q"/>
            </a:pPr>
            <a:endParaRPr lang="tr-TR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Kateter bölgesi ıslatılmamalıdır!!!!!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altLang="tr-TR" b="1" dirty="0">
                <a:solidFill>
                  <a:srgbClr val="000000"/>
                </a:solidFill>
              </a:rPr>
              <a:t>Kateter, bağlantı cihazları ve kateter giriş yeri su geçirmez bir örtüyle kaplandıktan sonra hasta duş alabilir</a:t>
            </a:r>
          </a:p>
          <a:p>
            <a:pPr>
              <a:buFont typeface="Wingdings" panose="05000000000000000000" pitchFamily="2" charset="2"/>
              <a:buChar char="q"/>
            </a:pPr>
            <a:endParaRPr lang="tr-TR" noProof="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B478C260-0A46-98FB-B9C6-559CEFE6DC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764CED7-D28A-D97E-7B87-1A35B3773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4B7226-92F3-1209-ADB5-712B89DC6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47" y="3087406"/>
            <a:ext cx="522882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914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1DCE1-5C24-757D-4C8A-F7D296B7D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786F9-04C7-B449-BEDC-B2768CCEA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41" y="268959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Takılırken Alınacak Önlemler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b="1" noProof="0" dirty="0">
                <a:solidFill>
                  <a:srgbClr val="636AA2"/>
                </a:solidFill>
                <a:latin typeface="+mn-lt"/>
              </a:rPr>
              <a:t>El Hijyeni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87D00-BF48-5583-AFFE-F4A9EFCD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330215" cy="4023360"/>
          </a:xfrm>
        </p:spPr>
        <p:txBody>
          <a:bodyPr/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Temel Kural: </a:t>
            </a:r>
            <a:r>
              <a:rPr lang="tr-TR" noProof="0" dirty="0">
                <a:solidFill>
                  <a:srgbClr val="000000"/>
                </a:solidFill>
              </a:rPr>
              <a:t>Kateter takılmasından veya herhangi bir manipülasyondan hemen önce ve sonra el hijyeni uygulanmalıdır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Yöntem: </a:t>
            </a:r>
            <a:r>
              <a:rPr lang="tr-TR" noProof="0" dirty="0">
                <a:solidFill>
                  <a:srgbClr val="000000"/>
                </a:solidFill>
              </a:rPr>
              <a:t>Alkol bazlı el antiseptiği veya gözle görülür kirlenme varsa su ve sabun kullanılmalıdır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Eldiven Kullanımı El Hijyeninin Yerini Tutmaz: </a:t>
            </a:r>
            <a:r>
              <a:rPr lang="tr-TR" noProof="0" dirty="0">
                <a:solidFill>
                  <a:srgbClr val="000000"/>
                </a:solidFill>
              </a:rPr>
              <a:t>Eldiven giymeden önce ve çıkardıktan sonra mutlaka el hijyeni sağlanmalıdır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44688B19-608C-52F9-933F-B645B53A47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E1E1F29-A890-0ECF-0CDE-E5D6EBF9C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D8CE1D6-F734-E69A-749F-881992AA73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03" t="20234" r="15232" b="36375"/>
          <a:stretch>
            <a:fillRect/>
          </a:stretch>
        </p:blipFill>
        <p:spPr>
          <a:xfrm>
            <a:off x="7072963" y="2109969"/>
            <a:ext cx="4082717" cy="362603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AED2350-101F-A020-BFEA-001CB4C07526}"/>
              </a:ext>
            </a:extLst>
          </p:cNvPr>
          <p:cNvSpPr/>
          <p:nvPr/>
        </p:nvSpPr>
        <p:spPr>
          <a:xfrm>
            <a:off x="8473440" y="2181726"/>
            <a:ext cx="1636294" cy="1168641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n>
                <a:solidFill>
                  <a:schemeClr val="accent5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969178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06E16-3178-029F-FF5B-C8889242F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5B58E-FF6A-4730-CB26-7F738E620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785" y="263527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Takılırken Alınacak Önlemler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b="1" noProof="0" dirty="0">
                <a:solidFill>
                  <a:srgbClr val="636AA2"/>
                </a:solidFill>
                <a:latin typeface="+mn-lt"/>
              </a:rPr>
              <a:t>Bölge Seçimi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E5659-E4F9-A7F5-58D2-1F004106A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683141" cy="4023360"/>
          </a:xfrm>
        </p:spPr>
        <p:txBody>
          <a:bodyPr/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Yetişkinlerde Öncelikli Tercih: </a:t>
            </a:r>
            <a:r>
              <a:rPr lang="tr-TR" noProof="0" dirty="0" err="1">
                <a:solidFill>
                  <a:srgbClr val="000000"/>
                </a:solidFill>
              </a:rPr>
              <a:t>Subklavyen</a:t>
            </a:r>
            <a:r>
              <a:rPr lang="tr-TR" noProof="0" dirty="0">
                <a:solidFill>
                  <a:srgbClr val="000000"/>
                </a:solidFill>
              </a:rPr>
              <a:t> vendir. Enfeksiyöz komplikasyon riski daha düşüktür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Kaçınılması Gereken Bölgeler: </a:t>
            </a:r>
            <a:r>
              <a:rPr lang="tr-TR" b="1" noProof="0" dirty="0" err="1">
                <a:solidFill>
                  <a:srgbClr val="000000"/>
                </a:solidFill>
              </a:rPr>
              <a:t>Femoral</a:t>
            </a:r>
            <a:r>
              <a:rPr lang="tr-TR" b="1" noProof="0" dirty="0">
                <a:solidFill>
                  <a:srgbClr val="000000"/>
                </a:solidFill>
              </a:rPr>
              <a:t> ven: </a:t>
            </a:r>
            <a:r>
              <a:rPr lang="tr-TR" noProof="0" dirty="0">
                <a:solidFill>
                  <a:srgbClr val="000000"/>
                </a:solidFill>
              </a:rPr>
              <a:t>Yüksek kolonizasyon ve enfeksiyon riski nedeniyle mümkünse kaçınılmalıdır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 err="1">
                <a:solidFill>
                  <a:srgbClr val="000000"/>
                </a:solidFill>
              </a:rPr>
              <a:t>Juguler</a:t>
            </a:r>
            <a:r>
              <a:rPr lang="tr-TR" b="1" noProof="0" dirty="0">
                <a:solidFill>
                  <a:srgbClr val="000000"/>
                </a:solidFill>
              </a:rPr>
              <a:t> ven: </a:t>
            </a:r>
            <a:r>
              <a:rPr lang="tr-TR" noProof="0" dirty="0" err="1">
                <a:solidFill>
                  <a:srgbClr val="000000"/>
                </a:solidFill>
              </a:rPr>
              <a:t>Subklavyene</a:t>
            </a:r>
            <a:r>
              <a:rPr lang="tr-TR" noProof="0" dirty="0">
                <a:solidFill>
                  <a:srgbClr val="000000"/>
                </a:solidFill>
              </a:rPr>
              <a:t> göre riski daha yüksektir. </a:t>
            </a:r>
            <a:r>
              <a:rPr lang="tr-TR" noProof="0" dirty="0" err="1">
                <a:solidFill>
                  <a:srgbClr val="000000"/>
                </a:solidFill>
              </a:rPr>
              <a:t>Trakeostomili</a:t>
            </a:r>
            <a:r>
              <a:rPr lang="tr-TR" noProof="0" dirty="0">
                <a:solidFill>
                  <a:srgbClr val="000000"/>
                </a:solidFill>
              </a:rPr>
              <a:t> hastalarda kontaminasyon riski artar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Özel Durumlar: </a:t>
            </a:r>
            <a:r>
              <a:rPr lang="tr-TR" noProof="0" dirty="0">
                <a:solidFill>
                  <a:srgbClr val="000000"/>
                </a:solidFill>
              </a:rPr>
              <a:t>Hemodiyaliz ihtiyacı olan veya olabilecek hastalarda stenoz riski nedeniyle </a:t>
            </a:r>
            <a:r>
              <a:rPr lang="tr-TR" noProof="0" dirty="0" err="1">
                <a:solidFill>
                  <a:srgbClr val="000000"/>
                </a:solidFill>
              </a:rPr>
              <a:t>subklavyen</a:t>
            </a:r>
            <a:r>
              <a:rPr lang="tr-TR" noProof="0" dirty="0">
                <a:solidFill>
                  <a:srgbClr val="000000"/>
                </a:solidFill>
              </a:rPr>
              <a:t> venden kaçının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D3D16A8B-6A1F-5837-9902-14114C12B8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49BC410B-F116-870B-8A31-0420E237F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8A4813E-EB1E-E862-2E2F-2297AE3BA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252" y="2052426"/>
            <a:ext cx="3957229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29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3C3A8-EF77-A5F5-36B0-62DE6489E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181CF-8C54-F205-CFD3-34989909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834" y="143966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Takılırken Alınacak Önlemler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b="1" noProof="0" dirty="0">
                <a:solidFill>
                  <a:srgbClr val="636AA2"/>
                </a:solidFill>
                <a:latin typeface="+mn-lt"/>
              </a:rPr>
              <a:t>Maksimal Bariyer Önlemleri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5BF75-A9BF-4958-8B12-00575EBE0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834" y="1980180"/>
            <a:ext cx="5311541" cy="4168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tr-TR" altLang="tr-TR" sz="2100" dirty="0">
                <a:solidFill>
                  <a:srgbClr val="000000"/>
                </a:solidFill>
              </a:rPr>
              <a:t> Santral ve periferal yerleşimli santral venöz kateter takılırken </a:t>
            </a:r>
            <a:r>
              <a:rPr lang="tr-TR" altLang="tr-TR" sz="2100" dirty="0">
                <a:solidFill>
                  <a:srgbClr val="FF0000"/>
                </a:solidFill>
              </a:rPr>
              <a:t>maksimal bariyer önlemleri </a:t>
            </a:r>
            <a:r>
              <a:rPr lang="tr-TR" altLang="tr-TR" sz="2100" dirty="0">
                <a:solidFill>
                  <a:srgbClr val="000000"/>
                </a:solidFill>
              </a:rPr>
              <a:t>alınmalı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Hastanın üzeri başından ayağına kadar büyük bir steril örtü ile örtülmeli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Uygulayıcılar </a:t>
            </a:r>
            <a:r>
              <a:rPr lang="tr-TR" dirty="0">
                <a:solidFill>
                  <a:srgbClr val="000000"/>
                </a:solidFill>
              </a:rPr>
              <a:t>bone, maske , steril önlük ve steril eldiven kullanmalı</a:t>
            </a:r>
            <a:endParaRPr lang="tr-TR" b="1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 Steril sahaya müdahalesi olmayıp işlem alanında bulunan herkes maske ve bone takmalı</a:t>
            </a:r>
            <a:endParaRPr lang="tr-TR" noProof="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noProof="0" dirty="0">
                <a:solidFill>
                  <a:srgbClr val="000000"/>
                </a:solidFill>
              </a:rPr>
              <a:t>!!! Bu önlemler, kılavuz tel üzerinden kateter değişimi sırasında da uygulanmalıdır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8FCD535B-9767-9058-9138-1D25C63CE7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8BDFF3E-CF6C-8221-1D0E-58E31B03A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9787" y="3073602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6" descr="DSC_2689">
            <a:extLst>
              <a:ext uri="{FF2B5EF4-FFF2-40B4-BE49-F238E27FC236}">
                <a16:creationId xmlns:a16="http://schemas.microsoft.com/office/drawing/2014/main" id="{D1888C44-098F-CF45-0DBB-E705CCFEA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14803" r="20715"/>
          <a:stretch>
            <a:fillRect/>
          </a:stretch>
        </p:blipFill>
        <p:spPr bwMode="auto">
          <a:xfrm>
            <a:off x="7484609" y="2419369"/>
            <a:ext cx="3727557" cy="348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252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04B55-DADB-C9F9-6416-C1AC0C297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66404-8C2A-4FB8-EDB0-5368AED1D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40" y="268959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Takılırken Alınacak Önlemler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b="1" noProof="0" dirty="0">
                <a:solidFill>
                  <a:srgbClr val="636AA2"/>
                </a:solidFill>
                <a:latin typeface="+mn-lt"/>
              </a:rPr>
              <a:t>Cilt Antisepsisi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73A1C-5085-D836-6FFD-4F62B139F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7644048" cy="4023360"/>
          </a:xfrm>
        </p:spPr>
        <p:txBody>
          <a:bodyPr/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Önerilen Ajan: </a:t>
            </a:r>
            <a:r>
              <a:rPr lang="tr-TR" noProof="0" dirty="0">
                <a:solidFill>
                  <a:srgbClr val="000000"/>
                </a:solidFill>
              </a:rPr>
              <a:t>Alkol bazlı &gt;%0.5 klorheksidin glukonat (tercihen %2) içeren solüsyon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Kritik Adım: KURUMASINI BEKLEYİN!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Antiseptik solüsyonun cilde temas ettikten sonra girişimden önce tamamen kurumasına izin verilmelidir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Klorheksidin için en az 30 saniye , </a:t>
            </a:r>
            <a:r>
              <a:rPr lang="tr-TR" noProof="0" dirty="0" err="1">
                <a:solidFill>
                  <a:srgbClr val="000000"/>
                </a:solidFill>
              </a:rPr>
              <a:t>povidon</a:t>
            </a:r>
            <a:r>
              <a:rPr lang="tr-TR" noProof="0" dirty="0">
                <a:solidFill>
                  <a:srgbClr val="000000"/>
                </a:solidFill>
              </a:rPr>
              <a:t>-iyot için en az 1.5-2 dakika beklenmelidir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Temizlendikten sonra bölgeye tekrar dokunulmamalıdır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5DEDF99C-8AE2-C368-4E75-D354278381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907CCB7-4FF4-E7C7-E9A4-548404AF9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Dikdörtgen: Yuvarlatılmış Köşeler 9">
            <a:extLst>
              <a:ext uri="{FF2B5EF4-FFF2-40B4-BE49-F238E27FC236}">
                <a16:creationId xmlns:a16="http://schemas.microsoft.com/office/drawing/2014/main" id="{37BE967E-957C-7E7E-A3E7-A0E8A3515C35}"/>
              </a:ext>
            </a:extLst>
          </p:cNvPr>
          <p:cNvSpPr/>
          <p:nvPr/>
        </p:nvSpPr>
        <p:spPr>
          <a:xfrm>
            <a:off x="8992997" y="2625754"/>
            <a:ext cx="2818701" cy="2341518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2404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ED654-C6A4-0C43-22D8-004DBDB6D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14E2-2270-FCF3-29D8-74AD232A7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724" y="374398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Takılırken Alınacak Önlemler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b="1" noProof="0" dirty="0">
                <a:solidFill>
                  <a:srgbClr val="636AA2"/>
                </a:solidFill>
                <a:latin typeface="+mn-lt"/>
              </a:rPr>
              <a:t>Kontrol Listesi Kullanımı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A22ED-2D9E-5104-DAAE-8C1F4584A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4"/>
            <a:ext cx="4357036" cy="35684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Amaç:</a:t>
            </a:r>
            <a:r>
              <a:rPr lang="tr-TR" noProof="0" dirty="0">
                <a:solidFill>
                  <a:srgbClr val="000000"/>
                </a:solidFill>
              </a:rPr>
              <a:t> İşlem sırasında tüm kritik adımların atlanmadığından emin olmak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Uygulama: </a:t>
            </a:r>
            <a:r>
              <a:rPr lang="tr-TR" noProof="0" dirty="0">
                <a:solidFill>
                  <a:srgbClr val="000000"/>
                </a:solidFill>
              </a:rPr>
              <a:t>İşlemi, uygulayıcı dışındaki bir başka eğitimli sağlık çalışanı gözlemlemeli ve listeyi doldurmalıdır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Gözlemci, aseptik teknikte bir ihlal fark ettiğinde işlemi durdurma yetkisine sahip olmalıdır</a:t>
            </a:r>
            <a:endParaRPr lang="tr-TR" noProof="0" dirty="0">
              <a:solidFill>
                <a:srgbClr val="000000"/>
              </a:solidFill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58F3CD17-D71C-1234-81C2-AE5239B388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4E6E692-D9AD-AE57-ABE5-7A0C5EA4E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2BDD211B-A5BA-39ED-2A77-C6AD6D3959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558" t="33801" r="13739" b="17778"/>
          <a:stretch>
            <a:fillRect/>
          </a:stretch>
        </p:blipFill>
        <p:spPr>
          <a:xfrm>
            <a:off x="6392779" y="1869232"/>
            <a:ext cx="5128303" cy="440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22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89C73-AAC9-73EA-8A86-7392A5D01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noProof="0" dirty="0">
                <a:solidFill>
                  <a:srgbClr val="7030A0"/>
                </a:solidFill>
                <a:latin typeface="+mn-lt"/>
              </a:rPr>
              <a:t>Sunum Planı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55568-BE6A-443E-39F8-82766297C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tr-TR" noProof="0" dirty="0">
              <a:solidFill>
                <a:srgbClr val="000000"/>
              </a:solidFill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9AB9D62E-0A48-D4C7-333A-4CA8C72130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7152E6BA-7B1E-4755-D099-6AB2F8E6B4A3}"/>
              </a:ext>
            </a:extLst>
          </p:cNvPr>
          <p:cNvSpPr txBox="1"/>
          <p:nvPr/>
        </p:nvSpPr>
        <p:spPr>
          <a:xfrm>
            <a:off x="4800847" y="1737360"/>
            <a:ext cx="6293872" cy="466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50000"/>
              </a:lnSpc>
              <a:buClr>
                <a:srgbClr val="FF9900"/>
              </a:buClr>
              <a:buSzTx/>
              <a:tabLst/>
            </a:pPr>
            <a:r>
              <a:rPr kumimoji="0" lang="tr-TR" sz="20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Tanım ve Önemi Epidemiyoloji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buClr>
                <a:srgbClr val="FF9900"/>
              </a:buClr>
              <a:buSzTx/>
              <a:tabLst/>
            </a:pPr>
            <a:r>
              <a:rPr kumimoji="0" lang="tr-TR" sz="20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Risk Faktörleri ve Enfeksiyon Kaynakları Önleme Stratejileri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buClr>
                <a:srgbClr val="FF9900"/>
              </a:buClr>
              <a:buSzTx/>
              <a:tabLst/>
            </a:pPr>
            <a:r>
              <a:rPr kumimoji="0" lang="tr-TR" sz="20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Temel Önleme Stratejileri</a:t>
            </a:r>
          </a:p>
          <a:p>
            <a:pPr lvl="1" defTabSz="914400" eaLnBrk="0" fontAlgn="base" hangingPunct="0">
              <a:lnSpc>
                <a:spcPct val="150000"/>
              </a:lnSpc>
              <a:buClr>
                <a:srgbClr val="FF9900"/>
              </a:buClr>
            </a:pPr>
            <a:r>
              <a:rPr kumimoji="0" lang="tr-TR" sz="20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Kateter Öncesi Önlemler</a:t>
            </a:r>
          </a:p>
          <a:p>
            <a:pPr lvl="1" defTabSz="914400" eaLnBrk="0" fontAlgn="base" hangingPunct="0">
              <a:lnSpc>
                <a:spcPct val="150000"/>
              </a:lnSpc>
              <a:buClr>
                <a:srgbClr val="FF9900"/>
              </a:buClr>
            </a:pPr>
            <a:r>
              <a:rPr kumimoji="0" lang="tr-TR" sz="20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Kateter Takılırken Önlemler</a:t>
            </a:r>
          </a:p>
          <a:p>
            <a:pPr lvl="1" defTabSz="914400" eaLnBrk="0" fontAlgn="base" hangingPunct="0">
              <a:lnSpc>
                <a:spcPct val="150000"/>
              </a:lnSpc>
              <a:buClr>
                <a:srgbClr val="FF9900"/>
              </a:buClr>
            </a:pPr>
            <a:r>
              <a:rPr kumimoji="0" lang="tr-TR" sz="20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Kateter Takıldıktan Sonra (Bakım) 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buClr>
                <a:srgbClr val="FF9900"/>
              </a:buClr>
              <a:buSzTx/>
              <a:tabLst/>
            </a:pPr>
            <a:r>
              <a:rPr kumimoji="0" lang="tr-TR" sz="20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Ek Önleme Yaklaşımları 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buClr>
                <a:srgbClr val="FF9900"/>
              </a:buClr>
              <a:buSzTx/>
              <a:tabLst/>
            </a:pPr>
            <a:r>
              <a:rPr kumimoji="0" lang="tr-TR" sz="20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Sürveyans ve Performans Ölçütleri 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buClr>
                <a:srgbClr val="FF9900"/>
              </a:buClr>
              <a:buSzTx/>
              <a:tabLst/>
            </a:pPr>
            <a:r>
              <a:rPr kumimoji="0" lang="tr-TR" sz="20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Uygulama ve Sürdürülebilirlik 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buClr>
                <a:srgbClr val="FF9900"/>
              </a:buClr>
              <a:buSzTx/>
              <a:tabLst/>
            </a:pPr>
            <a:r>
              <a:rPr kumimoji="0" lang="tr-TR" sz="2000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Özet ve Sonuç</a:t>
            </a:r>
            <a:endParaRPr lang="tr-TR" sz="2000" noProof="0" dirty="0">
              <a:solidFill>
                <a:srgbClr val="000000"/>
              </a:solidFill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5E85C7C6-9B2E-0A78-F9E2-2D1FEB79B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25" y="1845734"/>
            <a:ext cx="4543361" cy="447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09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52014-EF12-51EF-B3D1-93AA80E78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33EDB-8408-44E0-9DD4-21F64D834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075" y="310384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Takılırken Alınacak Önlemler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b="1" noProof="0" dirty="0">
                <a:solidFill>
                  <a:srgbClr val="636AA2"/>
                </a:solidFill>
                <a:latin typeface="+mn-lt"/>
              </a:rPr>
              <a:t>USG Kılavuzluğu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FF93-EB0F-034E-B016-6945410CD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752699" cy="29989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Özellikle </a:t>
            </a:r>
            <a:r>
              <a:rPr lang="tr-TR" noProof="0" dirty="0" err="1">
                <a:solidFill>
                  <a:srgbClr val="000000"/>
                </a:solidFill>
              </a:rPr>
              <a:t>internal</a:t>
            </a:r>
            <a:r>
              <a:rPr lang="tr-TR" noProof="0" dirty="0">
                <a:solidFill>
                  <a:srgbClr val="000000"/>
                </a:solidFill>
              </a:rPr>
              <a:t> </a:t>
            </a:r>
            <a:r>
              <a:rPr lang="tr-TR" noProof="0" dirty="0" err="1">
                <a:solidFill>
                  <a:srgbClr val="000000"/>
                </a:solidFill>
              </a:rPr>
              <a:t>juguler</a:t>
            </a:r>
            <a:r>
              <a:rPr lang="tr-TR" noProof="0" dirty="0">
                <a:solidFill>
                  <a:srgbClr val="000000"/>
                </a:solidFill>
              </a:rPr>
              <a:t> ve </a:t>
            </a:r>
            <a:r>
              <a:rPr lang="tr-TR" noProof="0" dirty="0" err="1">
                <a:solidFill>
                  <a:srgbClr val="000000"/>
                </a:solidFill>
              </a:rPr>
              <a:t>femoral</a:t>
            </a:r>
            <a:r>
              <a:rPr lang="tr-TR" noProof="0" dirty="0">
                <a:solidFill>
                  <a:srgbClr val="000000"/>
                </a:solidFill>
              </a:rPr>
              <a:t> ven girişimlerinde ultrasonografi kılavuzluğu kullanılabilir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Mekanik komplikasyon riskini (arter ponksiyonu, hematom vb.) azaltır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Dikkat Edilmesi Gerekenler: </a:t>
            </a:r>
            <a:r>
              <a:rPr lang="tr-TR" noProof="0" dirty="0">
                <a:solidFill>
                  <a:srgbClr val="000000"/>
                </a:solidFill>
              </a:rPr>
              <a:t>USG kullanımı sırasında aseptik tekniğin bozulmamasına özen gösterilmelidir (steril prob kılıfı, steril jel kullanımı)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89D62011-0D8F-45C0-A709-D6806E11E1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C564AC4-A142-67C2-FC45-E0AEE9F24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C166C64-3099-60D5-529B-9CF3BEC93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552" y="2303044"/>
            <a:ext cx="4513848" cy="309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85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CAB25-2743-627B-2597-B20052DF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446A6-389C-276D-A996-B0FBCD845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235" y="308168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Takılırken Alınacak Önlemler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b="1" noProof="0" dirty="0">
                <a:solidFill>
                  <a:srgbClr val="636AA2"/>
                </a:solidFill>
                <a:latin typeface="+mn-lt"/>
              </a:rPr>
              <a:t>Hazır Setler, Arabalar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815D1-5550-16F3-B156-201179961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435" y="1996693"/>
            <a:ext cx="5540943" cy="4023360"/>
          </a:xfrm>
        </p:spPr>
        <p:txBody>
          <a:bodyPr/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Aseptik kateter takılması için gerekli tüm malzemeleri içeren hazır kitler veya özel olarak hazırlanmış arabalar kullanılmalıdır</a:t>
            </a:r>
          </a:p>
          <a:p>
            <a:pPr marL="0" indent="0">
              <a:buNone/>
            </a:pPr>
            <a:r>
              <a:rPr lang="tr-TR" b="1" noProof="0" dirty="0">
                <a:solidFill>
                  <a:srgbClr val="000000"/>
                </a:solidFill>
              </a:rPr>
              <a:t>Faydaları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İşlem verimliliğini artırır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Malzeme eksikliği nedeniyle aseptik tekniğin bozulmasını önler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Uygulamaları standartlaştırır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DE5E637B-5DA6-A951-39E2-77D8C0616F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83C8BDD-4BDE-F02E-E03E-A6959C1C9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B7AE930-CBEB-BF74-72AA-11D4CC5B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86" t="27256" r="12501" b="18480"/>
          <a:stretch>
            <a:fillRect/>
          </a:stretch>
        </p:blipFill>
        <p:spPr>
          <a:xfrm>
            <a:off x="617622" y="1996693"/>
            <a:ext cx="5141494" cy="372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83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EC2BD-9737-842D-D8E8-BB7C926A1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E9C6B-1584-59AA-2BB7-0FF2A757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774" y="213526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Takıldıktan Sonra 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b="1" noProof="0" dirty="0">
                <a:solidFill>
                  <a:srgbClr val="636AA2"/>
                </a:solidFill>
                <a:latin typeface="+mn-lt"/>
              </a:rPr>
              <a:t>Temel Bakım İlkeleri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0E9BA-9325-0B36-8E73-6D09406EE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774" y="1749110"/>
            <a:ext cx="5207268" cy="373275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El Hijyeni: </a:t>
            </a:r>
            <a:r>
              <a:rPr lang="tr-TR" noProof="0" dirty="0">
                <a:solidFill>
                  <a:srgbClr val="000000"/>
                </a:solidFill>
              </a:rPr>
              <a:t>Katetere, bağlantı noktalarına veya pansumanına her temastan önce ve sonra el hijyeni </a:t>
            </a:r>
            <a:r>
              <a:rPr lang="tr-TR" dirty="0">
                <a:solidFill>
                  <a:srgbClr val="000000"/>
                </a:solidFill>
              </a:rPr>
              <a:t>uygulanmalıdır</a:t>
            </a: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Aseptik Teknik</a:t>
            </a:r>
            <a:r>
              <a:rPr lang="tr-TR" noProof="0" dirty="0">
                <a:solidFill>
                  <a:srgbClr val="000000"/>
                </a:solidFill>
              </a:rPr>
              <a:t>: Tüm manipülasyonlar (ilaç verme, set değiştirme, pansuman) aseptik teknikle yapılmalıdır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Günlük Değerlendirme: </a:t>
            </a:r>
            <a:r>
              <a:rPr lang="tr-TR" noProof="0" dirty="0">
                <a:solidFill>
                  <a:srgbClr val="000000"/>
                </a:solidFill>
              </a:rPr>
              <a:t>Kateter gerekliliği her gün multidisipliner ekip tarafından değerlendirilmeli ve endikasyon ortadan kalktığında derhal çıkarılmalıdır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94D18374-BFC4-880B-E9FD-48EE6C08F0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9257CBE-9E49-837A-CFA4-A86F84506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3ECEEB8-D2CB-A044-AE2D-1B30F2DC2C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55" t="38129" r="10674" b="11478"/>
          <a:stretch>
            <a:fillRect/>
          </a:stretch>
        </p:blipFill>
        <p:spPr>
          <a:xfrm>
            <a:off x="6481011" y="2025843"/>
            <a:ext cx="5013158" cy="345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96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A52AE-527C-4C80-055A-F5C75C90D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27F46-2EB7-97FB-BEE7-D909AD55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316" y="268959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Takıldıktan Sonra 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b="1" noProof="0" dirty="0">
                <a:solidFill>
                  <a:srgbClr val="636AA2"/>
                </a:solidFill>
                <a:latin typeface="+mn-lt"/>
              </a:rPr>
              <a:t>Pansuman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51AA1-5CB2-E4D9-F91F-E0F60A389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Pansuman Malzemesi</a:t>
            </a:r>
            <a:r>
              <a:rPr lang="tr-TR" noProof="0" dirty="0">
                <a:solidFill>
                  <a:srgbClr val="000000"/>
                </a:solidFill>
              </a:rPr>
              <a:t>: 2 aydan büyük hastalarda klorheksidin içeren şeffaf, yarı geçirgen örtüler kullanılmalıdır</a:t>
            </a:r>
          </a:p>
          <a:p>
            <a:pPr marL="0" indent="0">
              <a:buNone/>
            </a:pPr>
            <a:r>
              <a:rPr lang="tr-TR" b="1" noProof="0" dirty="0">
                <a:solidFill>
                  <a:srgbClr val="000000"/>
                </a:solidFill>
              </a:rPr>
              <a:t>Değişim Sıklığı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Şeffaf Örtüler: </a:t>
            </a:r>
            <a:r>
              <a:rPr lang="tr-TR" noProof="0" dirty="0">
                <a:solidFill>
                  <a:srgbClr val="000000"/>
                </a:solidFill>
              </a:rPr>
              <a:t>Her 7 günde bir değiştirilir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Gazlı Bez: </a:t>
            </a:r>
            <a:r>
              <a:rPr lang="tr-TR" noProof="0" dirty="0">
                <a:solidFill>
                  <a:srgbClr val="000000"/>
                </a:solidFill>
              </a:rPr>
              <a:t>Her 2 günde bir değiştirilmelidir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Acil Değişim: </a:t>
            </a:r>
            <a:r>
              <a:rPr lang="tr-TR" noProof="0" dirty="0">
                <a:solidFill>
                  <a:srgbClr val="000000"/>
                </a:solidFill>
              </a:rPr>
              <a:t>Pansuman kirlendiğinde, ıslandığında </a:t>
            </a:r>
          </a:p>
          <a:p>
            <a:pPr marL="0" indent="0">
              <a:buNone/>
            </a:pPr>
            <a:r>
              <a:rPr lang="tr-TR" noProof="0" dirty="0">
                <a:solidFill>
                  <a:srgbClr val="000000"/>
                </a:solidFill>
              </a:rPr>
              <a:t>veya bütünlüğü bozulduğunda derhal değiştirilmelidir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BD8D6864-8407-7D04-25F9-90481B4ED2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BD812FE-E2F5-11EF-1492-D24D1C3DD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9325C19-2784-529C-6B85-5A1F11E91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175" y="2870211"/>
            <a:ext cx="2844215" cy="28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75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>
            <a:extLst>
              <a:ext uri="{FF2B5EF4-FFF2-40B4-BE49-F238E27FC236}">
                <a16:creationId xmlns:a16="http://schemas.microsoft.com/office/drawing/2014/main" id="{A05C318E-671E-6BBE-9F0D-6F2D638FFC2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09813" y="285750"/>
            <a:ext cx="7924800" cy="1143000"/>
          </a:xfrm>
        </p:spPr>
        <p:txBody>
          <a:bodyPr/>
          <a:lstStyle/>
          <a:p>
            <a:pPr algn="ctr"/>
            <a:r>
              <a:rPr lang="tr-TR" altLang="tr-TR" sz="2800">
                <a:solidFill>
                  <a:srgbClr val="E23EB9"/>
                </a:solidFill>
                <a:cs typeface="Arial" panose="020B0604020202020204" pitchFamily="34" charset="0"/>
              </a:rPr>
              <a:t>  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69ACF329-03FE-E6FB-4950-AC079835AE3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120192" y="2158999"/>
            <a:ext cx="7991475" cy="3724275"/>
          </a:xfrm>
        </p:spPr>
        <p:txBody>
          <a:bodyPr/>
          <a:lstStyle/>
          <a:p>
            <a:pPr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tr-TR" altLang="tr-TR" sz="2400" dirty="0">
                <a:solidFill>
                  <a:srgbClr val="000000"/>
                </a:solidFill>
              </a:rPr>
              <a:t> İntravasküler kateter infeksiyon riskini azaltmak için dikişsiz sabitleme sistemleri kullanılmalıdır</a:t>
            </a:r>
          </a:p>
        </p:txBody>
      </p:sp>
      <p:pic>
        <p:nvPicPr>
          <p:cNvPr id="59398" name="Resim 1">
            <a:extLst>
              <a:ext uri="{FF2B5EF4-FFF2-40B4-BE49-F238E27FC236}">
                <a16:creationId xmlns:a16="http://schemas.microsoft.com/office/drawing/2014/main" id="{BDBDAB57-D5C1-FF5E-DD87-8F8DA39E6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t="38795" r="18124" b="11185"/>
          <a:stretch>
            <a:fillRect/>
          </a:stretch>
        </p:blipFill>
        <p:spPr bwMode="auto">
          <a:xfrm>
            <a:off x="1609726" y="3365500"/>
            <a:ext cx="47148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https://encrypted-tbn0.gstatic.com/images?q=tbn:ANd9GcR4pm91I1I73ha7TeSH3T5hpGtEFdfDilwyeOkzvK0T60BN8lsqRDVsZSf8OIy8yMK2nD4&amp;usqp=CAU">
            <a:extLst>
              <a:ext uri="{FF2B5EF4-FFF2-40B4-BE49-F238E27FC236}">
                <a16:creationId xmlns:a16="http://schemas.microsoft.com/office/drawing/2014/main" id="{4F181CB9-B933-3AD8-A83F-8A74736D5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1" y="3375025"/>
            <a:ext cx="3863975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ECB57C73-5418-C7FB-52D0-9B824F55C59E}"/>
              </a:ext>
            </a:extLst>
          </p:cNvPr>
          <p:cNvSpPr txBox="1"/>
          <p:nvPr/>
        </p:nvSpPr>
        <p:spPr>
          <a:xfrm>
            <a:off x="1120192" y="407223"/>
            <a:ext cx="56987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000" b="1" noProof="0" dirty="0">
                <a:solidFill>
                  <a:schemeClr val="accent1"/>
                </a:solidFill>
                <a:latin typeface="+mn-lt"/>
              </a:rPr>
              <a:t>Kateter Takıldıktan Sonra </a:t>
            </a:r>
            <a:endParaRPr lang="tr-TR" sz="4000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4264121-4F5C-7410-2933-EBDF51350517}"/>
              </a:ext>
            </a:extLst>
          </p:cNvPr>
          <p:cNvSpPr txBox="1"/>
          <p:nvPr/>
        </p:nvSpPr>
        <p:spPr>
          <a:xfrm>
            <a:off x="1120192" y="1115109"/>
            <a:ext cx="6948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tr-TR" sz="3600" b="1" spc="-50" dirty="0">
                <a:solidFill>
                  <a:srgbClr val="636AA2"/>
                </a:solidFill>
                <a:ea typeface="+mj-ea"/>
                <a:cs typeface="+mj-cs"/>
              </a:rPr>
              <a:t>Kateter Sabitleme Sistemleri</a:t>
            </a:r>
            <a:endParaRPr lang="tr-TR" sz="3600" b="1" spc="-50" dirty="0">
              <a:solidFill>
                <a:srgbClr val="636AA2"/>
              </a:solidFill>
              <a:ea typeface="+mj-ea"/>
              <a:cs typeface="+mj-cs"/>
            </a:endParaRPr>
          </a:p>
        </p:txBody>
      </p:sp>
      <p:pic>
        <p:nvPicPr>
          <p:cNvPr id="6" name="Resim 2">
            <a:extLst>
              <a:ext uri="{FF2B5EF4-FFF2-40B4-BE49-F238E27FC236}">
                <a16:creationId xmlns:a16="http://schemas.microsoft.com/office/drawing/2014/main" id="{3FAB59C4-1A06-9DEF-A9B8-FF51C08C64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50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54E24-8E9C-6471-C48C-7B7BAB058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BFC0-B447-201E-4737-D3E233334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668" y="293392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Takıldıktan Sonra 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sz="4400" b="1" noProof="0" dirty="0">
                <a:solidFill>
                  <a:srgbClr val="636AA2"/>
                </a:solidFill>
                <a:latin typeface="+mn-lt"/>
              </a:rPr>
              <a:t>HUB/Konnektör Dezenfeksiyonu</a:t>
            </a:r>
            <a:endParaRPr lang="tr-TR" b="1" noProof="0" dirty="0">
              <a:solidFill>
                <a:srgbClr val="636AA2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A46A3-2DEF-FF24-47AD-C8DE7BF58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Ne Zaman?: </a:t>
            </a:r>
            <a:r>
              <a:rPr lang="tr-TR" noProof="0" dirty="0">
                <a:solidFill>
                  <a:srgbClr val="000000"/>
                </a:solidFill>
              </a:rPr>
              <a:t>Katetere her girişimden (enjeksiyon, infüzyon) hemen önce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Nasıl?: </a:t>
            </a:r>
            <a:r>
              <a:rPr lang="tr-TR" noProof="0" dirty="0">
                <a:solidFill>
                  <a:srgbClr val="000000"/>
                </a:solidFill>
              </a:rPr>
              <a:t>Alkol (%70) veya alkol bazlı klorheksidin içeren bir antiseptik ile mekanik olarak ovalayarak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Ne Kadar Süre?: </a:t>
            </a:r>
            <a:r>
              <a:rPr lang="tr-TR" noProof="0" dirty="0">
                <a:solidFill>
                  <a:srgbClr val="000000"/>
                </a:solidFill>
              </a:rPr>
              <a:t>En az 5-15 saniye boyunca aktif olarak ovalayın ve kurumasına izin verilmelidir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Bu adım, enfeksiyonları önlemede en kritik adımlardan biridir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769C5465-141E-2EA7-5053-37BF988A59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F9C34EB-2CA3-0D01-1812-6CB4853FB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3697827A-ED6F-1BE1-1396-22A4CE18A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13" t="1" b="-540"/>
          <a:stretch/>
        </p:blipFill>
        <p:spPr>
          <a:xfrm>
            <a:off x="9169167" y="4185726"/>
            <a:ext cx="2669440" cy="2050744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3B9BD838-D547-F81A-1540-741030B59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786" y="4292319"/>
            <a:ext cx="2431716" cy="1896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1240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ikdörtgen 3">
            <a:extLst>
              <a:ext uri="{FF2B5EF4-FFF2-40B4-BE49-F238E27FC236}">
                <a16:creationId xmlns:a16="http://schemas.microsoft.com/office/drawing/2014/main" id="{896D8062-BFDB-C1B6-E248-89EA58FD3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193" y="1987622"/>
            <a:ext cx="939557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57175" indent="-257175">
              <a:spcBef>
                <a:spcPct val="50000"/>
              </a:spcBef>
              <a:buChar char="•"/>
              <a:defRPr sz="1600">
                <a:solidFill>
                  <a:srgbClr val="009DE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–"/>
              <a:defRPr sz="1600">
                <a:solidFill>
                  <a:srgbClr val="009DE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50000"/>
              </a:spcBef>
              <a:buChar char="•"/>
              <a:defRPr sz="1600">
                <a:solidFill>
                  <a:srgbClr val="009DE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50000"/>
              </a:spcBef>
              <a:buChar char="–"/>
              <a:defRPr sz="1600">
                <a:solidFill>
                  <a:srgbClr val="009DE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140000"/>
              </a:spcBef>
              <a:buChar char="»"/>
              <a:defRPr sz="1400">
                <a:solidFill>
                  <a:srgbClr val="E23EB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140000"/>
              </a:spcBef>
              <a:spcAft>
                <a:spcPct val="0"/>
              </a:spcAft>
              <a:buChar char="»"/>
              <a:defRPr sz="1400">
                <a:solidFill>
                  <a:srgbClr val="E23EB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140000"/>
              </a:spcBef>
              <a:spcAft>
                <a:spcPct val="0"/>
              </a:spcAft>
              <a:buChar char="»"/>
              <a:defRPr sz="1400">
                <a:solidFill>
                  <a:srgbClr val="E23EB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140000"/>
              </a:spcBef>
              <a:spcAft>
                <a:spcPct val="0"/>
              </a:spcAft>
              <a:buChar char="»"/>
              <a:defRPr sz="1400">
                <a:solidFill>
                  <a:srgbClr val="E23EB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140000"/>
              </a:spcBef>
              <a:spcAft>
                <a:spcPct val="0"/>
              </a:spcAft>
              <a:buChar char="»"/>
              <a:defRPr sz="1400">
                <a:solidFill>
                  <a:srgbClr val="E23EB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100" dirty="0">
                <a:solidFill>
                  <a:srgbClr val="000000"/>
                </a:solidFill>
                <a:latin typeface="+mn-lt"/>
              </a:rPr>
              <a:t>IV infüzyon sistemlerine giriş için iğnesiz sistem kullanılmalıdır</a:t>
            </a:r>
          </a:p>
          <a:p>
            <a:pPr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100" dirty="0">
                <a:solidFill>
                  <a:srgbClr val="000000"/>
                </a:solidFill>
                <a:latin typeface="+mn-lt"/>
              </a:rPr>
              <a:t>İğnesiz sistemler en az infüzyon setleriyle aynı sıklıkta değiştirilmelidir</a:t>
            </a:r>
          </a:p>
          <a:p>
            <a:pPr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100" dirty="0">
                <a:solidFill>
                  <a:srgbClr val="000000"/>
                </a:solidFill>
                <a:latin typeface="+mn-lt"/>
              </a:rPr>
              <a:t>Kapalı sistemin bütünlüğünün bozulmasını önlemek için sistemin tüm parçaları birbiriyle uyumlu olmalıdır</a:t>
            </a:r>
          </a:p>
          <a:p>
            <a:pPr>
              <a:spcBef>
                <a:spcPct val="0"/>
              </a:spcBef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altLang="tr-TR" sz="2100" dirty="0">
                <a:solidFill>
                  <a:srgbClr val="000000"/>
                </a:solidFill>
                <a:latin typeface="+mn-lt"/>
              </a:rPr>
              <a:t>Ven valflerinin portlarının kontaminasyon riskini en aza indirmek sisteme giriş yapmadan önce uygun bir antiseptik solüsyonla (%70 alkol) silinmelidir</a:t>
            </a:r>
          </a:p>
        </p:txBody>
      </p:sp>
      <p:pic>
        <p:nvPicPr>
          <p:cNvPr id="72707" name="Resim 4">
            <a:extLst>
              <a:ext uri="{FF2B5EF4-FFF2-40B4-BE49-F238E27FC236}">
                <a16:creationId xmlns:a16="http://schemas.microsoft.com/office/drawing/2014/main" id="{1214473B-CE56-7B79-9EFB-5941C5637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4521200"/>
            <a:ext cx="155098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Resim 5">
            <a:extLst>
              <a:ext uri="{FF2B5EF4-FFF2-40B4-BE49-F238E27FC236}">
                <a16:creationId xmlns:a16="http://schemas.microsoft.com/office/drawing/2014/main" id="{A291CCCF-BE65-3068-B08E-7139F532B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500564"/>
            <a:ext cx="15240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Resim 6">
            <a:extLst>
              <a:ext uri="{FF2B5EF4-FFF2-40B4-BE49-F238E27FC236}">
                <a16:creationId xmlns:a16="http://schemas.microsoft.com/office/drawing/2014/main" id="{0545F70C-33FF-0F73-F7E1-0F0CA3302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525964"/>
            <a:ext cx="1135062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Resim 9">
            <a:extLst>
              <a:ext uri="{FF2B5EF4-FFF2-40B4-BE49-F238E27FC236}">
                <a16:creationId xmlns:a16="http://schemas.microsoft.com/office/drawing/2014/main" id="{80397BDB-1E08-9522-83EB-1ADF942E0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7" t="35992" r="13777" b="13583"/>
          <a:stretch>
            <a:fillRect/>
          </a:stretch>
        </p:blipFill>
        <p:spPr bwMode="auto">
          <a:xfrm>
            <a:off x="7011989" y="4232275"/>
            <a:ext cx="3209925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6A8AD386-A81C-BD15-E53D-E70C6EB0B5F1}"/>
              </a:ext>
            </a:extLst>
          </p:cNvPr>
          <p:cNvSpPr txBox="1"/>
          <p:nvPr/>
        </p:nvSpPr>
        <p:spPr>
          <a:xfrm>
            <a:off x="840882" y="37160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000" b="1" noProof="0" dirty="0">
                <a:solidFill>
                  <a:schemeClr val="accent1"/>
                </a:solidFill>
                <a:latin typeface="+mn-lt"/>
              </a:rPr>
              <a:t> Kateter </a:t>
            </a:r>
            <a:r>
              <a:rPr lang="tr-TR" sz="4400" b="1" noProof="0" dirty="0">
                <a:solidFill>
                  <a:schemeClr val="accent1"/>
                </a:solidFill>
                <a:latin typeface="+mn-lt"/>
              </a:rPr>
              <a:t>Takıldıktan</a:t>
            </a:r>
            <a:r>
              <a:rPr lang="tr-TR" sz="4000" b="1" noProof="0" dirty="0">
                <a:solidFill>
                  <a:schemeClr val="accent1"/>
                </a:solidFill>
                <a:latin typeface="+mn-lt"/>
              </a:rPr>
              <a:t> Sonra </a:t>
            </a:r>
            <a:endParaRPr lang="tr-TR" sz="4000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9ED7B7A-7B6E-ED76-7EB6-C3FFB9D8446A}"/>
              </a:ext>
            </a:extLst>
          </p:cNvPr>
          <p:cNvSpPr txBox="1"/>
          <p:nvPr/>
        </p:nvSpPr>
        <p:spPr>
          <a:xfrm>
            <a:off x="1033193" y="1004853"/>
            <a:ext cx="77702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tr-TR" sz="4400" b="1" spc="-50" dirty="0">
                <a:solidFill>
                  <a:srgbClr val="636AA2"/>
                </a:solidFill>
                <a:ea typeface="+mj-ea"/>
                <a:cs typeface="+mj-cs"/>
              </a:rPr>
              <a:t>İğnesiz Konnektör Sistemleri</a:t>
            </a:r>
            <a:endParaRPr lang="tr-TR" sz="4400" b="1" spc="-50" dirty="0">
              <a:solidFill>
                <a:srgbClr val="636AA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92277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BD6E3-FF6A-63C6-3728-9B8317C9C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12CFF-C6AD-2A9B-B4D2-A8BD60B35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550" y="302020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Takıldıktan Sonra 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sz="4400" b="1" noProof="0" dirty="0">
                <a:solidFill>
                  <a:srgbClr val="636AA2"/>
                </a:solidFill>
                <a:latin typeface="+mn-lt"/>
              </a:rPr>
              <a:t>Dezenfektanlı Kapaklar</a:t>
            </a:r>
            <a:endParaRPr lang="tr-TR" b="1" noProof="0" dirty="0">
              <a:solidFill>
                <a:srgbClr val="636AA2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915C7-A58E-C75B-268D-569309665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8030678" cy="4023360"/>
          </a:xfrm>
        </p:spPr>
        <p:txBody>
          <a:bodyPr/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Uygulama: </a:t>
            </a:r>
            <a:r>
              <a:rPr lang="tr-TR" noProof="0" dirty="0">
                <a:solidFill>
                  <a:srgbClr val="000000"/>
                </a:solidFill>
              </a:rPr>
              <a:t>İğnesiz konnektörleri, kullanılmadıkları zamanlarda antiseptik (genellikle alkol) emdirilmiş kapaklarla kapalı tutulur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Faydaları: </a:t>
            </a:r>
            <a:r>
              <a:rPr lang="tr-TR" noProof="0" dirty="0">
                <a:solidFill>
                  <a:srgbClr val="000000"/>
                </a:solidFill>
              </a:rPr>
              <a:t>Pasif dezenfeksiyon sağlar ve kontaminasyon ve S</a:t>
            </a:r>
            <a:r>
              <a:rPr lang="tr-TR" noProof="0" dirty="0">
                <a:solidFill>
                  <a:schemeClr val="bg2">
                    <a:lumMod val="10000"/>
                  </a:schemeClr>
                </a:solidFill>
              </a:rPr>
              <a:t>Kİ-K</a:t>
            </a:r>
            <a:r>
              <a:rPr lang="tr-TR" noProof="0" dirty="0">
                <a:solidFill>
                  <a:srgbClr val="000000"/>
                </a:solidFill>
              </a:rPr>
              <a:t>DE oranlarını azaltabilir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Bu kapaklar kullanıldığında, her girişimden önce yine de </a:t>
            </a:r>
            <a:r>
              <a:rPr lang="tr-TR" noProof="0" dirty="0" err="1">
                <a:solidFill>
                  <a:srgbClr val="000000"/>
                </a:solidFill>
              </a:rPr>
              <a:t>hub</a:t>
            </a:r>
            <a:r>
              <a:rPr lang="tr-TR" dirty="0">
                <a:solidFill>
                  <a:srgbClr val="000000"/>
                </a:solidFill>
              </a:rPr>
              <a:t>u</a:t>
            </a:r>
            <a:r>
              <a:rPr lang="tr-TR" noProof="0" dirty="0">
                <a:solidFill>
                  <a:srgbClr val="000000"/>
                </a:solidFill>
              </a:rPr>
              <a:t> ovalamak gerekip gerekmediği net değildir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63E9CD20-7EC0-0117-2BEA-619EE61CBA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AE48236-F0EF-7206-EC56-690D95764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BC41562-3F05-A3A7-E3FB-88E72527CB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53" r="17368"/>
          <a:stretch>
            <a:fillRect/>
          </a:stretch>
        </p:blipFill>
        <p:spPr>
          <a:xfrm rot="16200000">
            <a:off x="9658370" y="2407641"/>
            <a:ext cx="1710061" cy="2689666"/>
          </a:xfrm>
          <a:prstGeom prst="rect">
            <a:avLst/>
          </a:prstGeom>
        </p:spPr>
      </p:pic>
      <p:pic>
        <p:nvPicPr>
          <p:cNvPr id="8" name="Resim 6">
            <a:extLst>
              <a:ext uri="{FF2B5EF4-FFF2-40B4-BE49-F238E27FC236}">
                <a16:creationId xmlns:a16="http://schemas.microsoft.com/office/drawing/2014/main" id="{95E81E29-36A6-93F6-B215-64C49F80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869" y="2012034"/>
            <a:ext cx="1135062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sim 9">
            <a:extLst>
              <a:ext uri="{FF2B5EF4-FFF2-40B4-BE49-F238E27FC236}">
                <a16:creationId xmlns:a16="http://schemas.microsoft.com/office/drawing/2014/main" id="{7750491F-AC96-859A-696D-71A15C2E82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7" t="35991" r="13777" b="14780"/>
          <a:stretch/>
        </p:blipFill>
        <p:spPr bwMode="auto">
          <a:xfrm>
            <a:off x="8937345" y="4450125"/>
            <a:ext cx="3209925" cy="184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590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9">
            <a:extLst>
              <a:ext uri="{FF2B5EF4-FFF2-40B4-BE49-F238E27FC236}">
                <a16:creationId xmlns:a16="http://schemas.microsoft.com/office/drawing/2014/main" id="{D5A7415B-2AF4-8512-369E-06E6829FD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646" y="2083370"/>
            <a:ext cx="6199974" cy="4146126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/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rgbClr val="000000"/>
                </a:solidFill>
              </a:rPr>
              <a:t> </a:t>
            </a:r>
            <a:r>
              <a:rPr lang="en-US" altLang="tr-TR" sz="2000" dirty="0" err="1">
                <a:solidFill>
                  <a:srgbClr val="000000"/>
                </a:solidFill>
              </a:rPr>
              <a:t>Antikoagülan</a:t>
            </a:r>
            <a:r>
              <a:rPr lang="en-US" altLang="tr-TR" sz="2000" dirty="0">
                <a:solidFill>
                  <a:srgbClr val="000000"/>
                </a:solidFill>
              </a:rPr>
              <a:t> </a:t>
            </a:r>
            <a:r>
              <a:rPr lang="tr-TR" altLang="tr-TR" sz="2000" dirty="0">
                <a:solidFill>
                  <a:srgbClr val="000000"/>
                </a:solidFill>
              </a:rPr>
              <a:t>y</a:t>
            </a:r>
            <a:r>
              <a:rPr lang="en-US" altLang="tr-TR" sz="2000" dirty="0" err="1">
                <a:solidFill>
                  <a:srgbClr val="000000"/>
                </a:solidFill>
              </a:rPr>
              <a:t>ıkama</a:t>
            </a:r>
            <a:r>
              <a:rPr lang="en-US" altLang="tr-TR" sz="2000" dirty="0">
                <a:solidFill>
                  <a:srgbClr val="000000"/>
                </a:solidFill>
              </a:rPr>
              <a:t> </a:t>
            </a:r>
            <a:r>
              <a:rPr lang="tr-TR" altLang="tr-TR" sz="2000" dirty="0">
                <a:solidFill>
                  <a:srgbClr val="000000"/>
                </a:solidFill>
              </a:rPr>
              <a:t>s</a:t>
            </a:r>
            <a:r>
              <a:rPr lang="en-US" altLang="tr-TR" sz="2000" dirty="0" err="1">
                <a:solidFill>
                  <a:srgbClr val="000000"/>
                </a:solidFill>
              </a:rPr>
              <a:t>olüsyonları</a:t>
            </a:r>
            <a:r>
              <a:rPr lang="tr-TR" altLang="tr-TR" sz="2000" dirty="0">
                <a:solidFill>
                  <a:srgbClr val="000000"/>
                </a:solidFill>
              </a:rPr>
              <a:t> genel hasta popülasyonundaki kateter ile ilişkili enfeksiyon riskini azaltmak için rutin olarak kullanılmamalı 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endParaRPr lang="tr-TR" altLang="tr-TR" sz="2000" dirty="0">
              <a:solidFill>
                <a:srgbClr val="000000"/>
              </a:solidFill>
            </a:endParaRPr>
          </a:p>
          <a:p>
            <a:pPr marL="342900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rgbClr val="000000"/>
                </a:solidFill>
              </a:rPr>
              <a:t>Kateterde pıhtı oluşumunu önlemek ve açıklığı kontrol etmek için:</a:t>
            </a:r>
          </a:p>
          <a:p>
            <a:pPr marL="800100" lvl="1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rgbClr val="000000"/>
                </a:solidFill>
              </a:rPr>
              <a:t>Kateter yerleştirilmesinden sonra</a:t>
            </a:r>
          </a:p>
          <a:p>
            <a:pPr marL="800100" lvl="1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rgbClr val="000000"/>
                </a:solidFill>
              </a:rPr>
              <a:t>Kan örneği alınmasından veya transfüzyondan sonra</a:t>
            </a:r>
          </a:p>
          <a:p>
            <a:pPr marL="800100" lvl="1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rgbClr val="000000"/>
                </a:solidFill>
              </a:rPr>
              <a:t>Lipidlerden oluşan TPN solüsyonlarından sonra</a:t>
            </a:r>
          </a:p>
          <a:p>
            <a:pPr marL="800100" lvl="1" indent="-3429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</a:pPr>
            <a:r>
              <a:rPr lang="tr-TR" altLang="tr-TR" sz="2000" dirty="0">
                <a:solidFill>
                  <a:srgbClr val="000000"/>
                </a:solidFill>
              </a:rPr>
              <a:t>İlaç uygulamalarından önce ve sonra DİK </a:t>
            </a:r>
            <a:r>
              <a:rPr lang="tr-TR" altLang="tr-TR" sz="2000" dirty="0" err="1">
                <a:solidFill>
                  <a:srgbClr val="000000"/>
                </a:solidFill>
              </a:rPr>
              <a:t>ler</a:t>
            </a:r>
            <a:r>
              <a:rPr lang="tr-TR" altLang="tr-TR" sz="2000" dirty="0">
                <a:solidFill>
                  <a:srgbClr val="000000"/>
                </a:solidFill>
              </a:rPr>
              <a:t> (%0.9 NaCl) yıkanmalı</a:t>
            </a:r>
          </a:p>
        </p:txBody>
      </p:sp>
      <p:pic>
        <p:nvPicPr>
          <p:cNvPr id="61446" name="Picture 6" descr="C:\Users\adminn\Desktop\salon-1-13-kasim-1400-1500-tue-ahin-kafadar-29-638.jpg">
            <a:extLst>
              <a:ext uri="{FF2B5EF4-FFF2-40B4-BE49-F238E27FC236}">
                <a16:creationId xmlns:a16="http://schemas.microsoft.com/office/drawing/2014/main" id="{17278857-155A-293C-60F3-82DB7EC29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21846" r="50000" b="15404"/>
          <a:stretch>
            <a:fillRect/>
          </a:stretch>
        </p:blipFill>
        <p:spPr bwMode="auto">
          <a:xfrm>
            <a:off x="8100140" y="1935105"/>
            <a:ext cx="3348037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898D544-EA10-E3BA-EFBB-EE9A0DCE9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489" y="297026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Takıldıktan Sonra 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sz="4400" b="1" noProof="0" dirty="0">
                <a:solidFill>
                  <a:srgbClr val="636AA2"/>
                </a:solidFill>
                <a:latin typeface="+mn-lt"/>
              </a:rPr>
              <a:t>Antikoagülan Yıkama Solüsyonları</a:t>
            </a:r>
            <a:endParaRPr lang="tr-TR" b="1" noProof="0" dirty="0">
              <a:solidFill>
                <a:srgbClr val="636AA2"/>
              </a:solidFill>
              <a:latin typeface="+mn-lt"/>
            </a:endParaRPr>
          </a:p>
        </p:txBody>
      </p:sp>
      <p:pic>
        <p:nvPicPr>
          <p:cNvPr id="8" name="Resim 2">
            <a:extLst>
              <a:ext uri="{FF2B5EF4-FFF2-40B4-BE49-F238E27FC236}">
                <a16:creationId xmlns:a16="http://schemas.microsoft.com/office/drawing/2014/main" id="{81752D63-ADDF-30DD-7D85-2878E42E85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53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03A2A-45F9-CDC7-A94A-D589B6322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478C-76DD-9064-CB29-61443ED00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668" y="297832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Takıldıktan Sonra 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sz="4000" b="1" noProof="0" dirty="0">
                <a:solidFill>
                  <a:srgbClr val="636AA2"/>
                </a:solidFill>
                <a:latin typeface="+mn-lt"/>
              </a:rPr>
              <a:t>İnfüzyon Setlerinin Değişimi</a:t>
            </a:r>
            <a:endParaRPr lang="tr-TR" b="1" noProof="0" dirty="0">
              <a:solidFill>
                <a:srgbClr val="636AA2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63907-47FE-7F98-313D-19A260B45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173" y="2095973"/>
            <a:ext cx="4998720" cy="4023360"/>
          </a:xfrm>
        </p:spPr>
        <p:txBody>
          <a:bodyPr/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İnfüzyon setleri: </a:t>
            </a:r>
            <a:r>
              <a:rPr lang="tr-TR" noProof="0" dirty="0">
                <a:solidFill>
                  <a:srgbClr val="000000"/>
                </a:solidFill>
              </a:rPr>
              <a:t>Kan, kan ürünleri veya lipid içermeyen devamlı infüzyon setleri 7 güne kadar aralıklarla değiştirilebilir (Bu, eski 72-96 saat kuralının bir güncellemesidir!!)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Aralıklı İnfüzyonlar: </a:t>
            </a:r>
            <a:r>
              <a:rPr lang="tr-TR" noProof="0" dirty="0">
                <a:solidFill>
                  <a:srgbClr val="000000"/>
                </a:solidFill>
              </a:rPr>
              <a:t>Aralıklı olarak kullanılan (takılıp çıkarılan) setler kontaminasyon riski nedeniyle her 24 saatte bir değiştirilmelidir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6293C501-B212-40AD-7C26-0764CE564E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4778677E-AB97-AEC1-EE2B-03AE01C39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49E43C5-1AAE-959A-FD5E-CF4B4F1B0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17" t="29862" r="34840" b="27419"/>
          <a:stretch/>
        </p:blipFill>
        <p:spPr>
          <a:xfrm>
            <a:off x="7508147" y="2519928"/>
            <a:ext cx="3891792" cy="28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24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64CEFECE-661A-CC8F-945E-AF7247F13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6590" y="2165411"/>
            <a:ext cx="7836746" cy="2013035"/>
          </a:xfrm>
          <a:solidFill>
            <a:srgbClr val="4D004D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7200" b="1" noProof="0" dirty="0">
                <a:solidFill>
                  <a:schemeClr val="bg1"/>
                </a:solidFill>
                <a:latin typeface="+mn-lt"/>
              </a:rPr>
              <a:t>TANIMLAR VE RİSK FAKTÖRLERİ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1571A4E9-E17E-3934-CD02-F728926578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01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0B84C648-5728-291D-1A7A-E0F2A98329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5713227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417EE58B-C9FB-1C2D-855E-780C4770BBFA}"/>
              </a:ext>
            </a:extLst>
          </p:cNvPr>
          <p:cNvSpPr txBox="1">
            <a:spLocks/>
          </p:cNvSpPr>
          <p:nvPr/>
        </p:nvSpPr>
        <p:spPr>
          <a:xfrm>
            <a:off x="861270" y="26363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>
                <a:solidFill>
                  <a:schemeClr val="accent1"/>
                </a:solidFill>
                <a:latin typeface="+mn-lt"/>
              </a:rPr>
              <a:t> Kateter Takıldıktan Sonra </a:t>
            </a:r>
            <a:br>
              <a:rPr lang="tr-TR" b="1" dirty="0">
                <a:solidFill>
                  <a:schemeClr val="accent1"/>
                </a:solidFill>
                <a:latin typeface="+mn-lt"/>
              </a:rPr>
            </a:br>
            <a:r>
              <a:rPr lang="tr-TR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sz="4000" b="1" dirty="0">
                <a:solidFill>
                  <a:srgbClr val="636AA2"/>
                </a:solidFill>
                <a:latin typeface="+mn-lt"/>
              </a:rPr>
              <a:t>Özel İnfüzyon Setleri</a:t>
            </a:r>
            <a:endParaRPr lang="tr-TR" b="1" dirty="0">
              <a:solidFill>
                <a:srgbClr val="636AA2"/>
              </a:solidFill>
              <a:latin typeface="+mn-lt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0283FF2-0CE9-2581-0183-2B7CC7950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1550" y="201198"/>
            <a:ext cx="2036240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17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7084A-FF0E-DE38-421A-2B99F00D2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153D1-BA1F-B1B2-B248-452D29D09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19" y="286668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Takıldıktan Sonra 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sz="4000" b="1" noProof="0" dirty="0">
                <a:solidFill>
                  <a:srgbClr val="636AA2"/>
                </a:solidFill>
                <a:latin typeface="+mn-lt"/>
              </a:rPr>
              <a:t>Hemşire/Hasta Oranı</a:t>
            </a:r>
            <a:endParaRPr lang="tr-TR" b="1" noProof="0" dirty="0">
              <a:solidFill>
                <a:srgbClr val="636AA2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8CD82-45EE-F1B8-0E1D-7464EACEF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720615" cy="4023360"/>
          </a:xfrm>
        </p:spPr>
        <p:txBody>
          <a:bodyPr/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Yoğun bakım ünitelerinde (YBÜ) yeterli hemşire/hasta oranını sağlanmalıdır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Gerekçe: </a:t>
            </a:r>
            <a:r>
              <a:rPr lang="tr-TR" noProof="0" dirty="0">
                <a:solidFill>
                  <a:srgbClr val="000000"/>
                </a:solidFill>
              </a:rPr>
              <a:t>Çalışmalar, hemşire sayısının yetersiz olmasının SKİKDE riskini artırdığını göstermiştir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Ek Öneri: YBÜ'lerde "geçici görevli" hemşire kullanımı sınırlanmalıdır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D5BCF448-69E8-FB64-C13D-66FFDD3F98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D694999-1ABB-84A9-A057-AF11D29229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24" r="21711" b="10280"/>
          <a:stretch>
            <a:fillRect/>
          </a:stretch>
        </p:blipFill>
        <p:spPr>
          <a:xfrm>
            <a:off x="7351710" y="2204684"/>
            <a:ext cx="3818021" cy="318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31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14832-4306-6D9E-5AF7-29AEB3775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USER\Desktop\91613141e13fcd30e86e605b051064d4.jpg">
            <a:extLst>
              <a:ext uri="{FF2B5EF4-FFF2-40B4-BE49-F238E27FC236}">
                <a16:creationId xmlns:a16="http://schemas.microsoft.com/office/drawing/2014/main" id="{4935348E-D7CE-B5A2-2B0A-B7F9B032A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59067" flipV="1">
            <a:off x="318686" y="2416685"/>
            <a:ext cx="1575013" cy="160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784F80-66AB-3CEF-CA70-D09E3818A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567" y="297684"/>
            <a:ext cx="10058400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chemeClr val="accent1"/>
                </a:solidFill>
                <a:latin typeface="+mn-lt"/>
              </a:rPr>
              <a:t> Kateter Takıldıktan Sonra </a:t>
            </a:r>
            <a:br>
              <a:rPr lang="tr-TR" b="1" noProof="0" dirty="0">
                <a:solidFill>
                  <a:schemeClr val="accent1"/>
                </a:solidFill>
                <a:latin typeface="+mn-lt"/>
              </a:rPr>
            </a:br>
            <a:r>
              <a:rPr lang="tr-TR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sz="4000" b="1" noProof="0" dirty="0">
                <a:solidFill>
                  <a:srgbClr val="636AA2"/>
                </a:solidFill>
                <a:latin typeface="+mn-lt"/>
              </a:rPr>
              <a:t>Kaçınılması Gereken Konular</a:t>
            </a:r>
            <a:endParaRPr lang="tr-TR" b="1" noProof="0" dirty="0">
              <a:solidFill>
                <a:srgbClr val="636AA2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46550-A1E2-57CB-9842-6552A94DD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1599" y="1911307"/>
            <a:ext cx="6486368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Rutin Kateter Değişimi: </a:t>
            </a:r>
            <a:r>
              <a:rPr lang="tr-TR" noProof="0" dirty="0">
                <a:solidFill>
                  <a:srgbClr val="000000"/>
                </a:solidFill>
              </a:rPr>
              <a:t>Enfeksiyonu önlemek amacıyla belirli aralıklarla </a:t>
            </a:r>
            <a:r>
              <a:rPr lang="tr-TR" noProof="0" dirty="0" err="1">
                <a:solidFill>
                  <a:srgbClr val="000000"/>
                </a:solidFill>
              </a:rPr>
              <a:t>SVK’ların</a:t>
            </a:r>
            <a:r>
              <a:rPr lang="tr-TR" noProof="0" dirty="0">
                <a:solidFill>
                  <a:srgbClr val="000000"/>
                </a:solidFill>
              </a:rPr>
              <a:t> rutin olarak değiştirilmesi önerilmez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Aseptik kurallara uyularak takıldığından şüphe duyulan tüm kateterler uygun olan en kısa zamanda değiştirilmelidir (İlk 48 saat içinde)</a:t>
            </a:r>
          </a:p>
          <a:p>
            <a:pPr>
              <a:buFont typeface="Wingdings" panose="05000000000000000000" pitchFamily="2" charset="2"/>
              <a:buChar char="q"/>
            </a:pPr>
            <a:endParaRPr lang="tr-TR" noProof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Sistemik Antibiyotik Profilaksisi: </a:t>
            </a:r>
            <a:r>
              <a:rPr lang="tr-TR" noProof="0" dirty="0">
                <a:solidFill>
                  <a:srgbClr val="000000"/>
                </a:solidFill>
              </a:rPr>
              <a:t>Kateter takılması sırasında veya kateter yerindeyken sistemik antibiyotik profilaksisi önerilmez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C12900F6-1027-1DCF-C100-12278A9A97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5E5872A-EA7B-194C-A000-C8E4AB21B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635" y="4426326"/>
            <a:ext cx="1942746" cy="1825599"/>
          </a:xfrm>
          <a:prstGeom prst="rect">
            <a:avLst/>
          </a:prstGeom>
        </p:spPr>
      </p:pic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33E1D039-1699-CF5F-C2FF-0400E89F818A}"/>
              </a:ext>
            </a:extLst>
          </p:cNvPr>
          <p:cNvCxnSpPr>
            <a:cxnSpLocks/>
          </p:cNvCxnSpPr>
          <p:nvPr/>
        </p:nvCxnSpPr>
        <p:spPr>
          <a:xfrm flipH="1">
            <a:off x="285226" y="2283712"/>
            <a:ext cx="1344248" cy="1451295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9" name="Picture 3" descr="C:\Users\USER\Desktop\indir.jpg">
            <a:extLst>
              <a:ext uri="{FF2B5EF4-FFF2-40B4-BE49-F238E27FC236}">
                <a16:creationId xmlns:a16="http://schemas.microsoft.com/office/drawing/2014/main" id="{17B26F81-2384-B088-31EF-E5DED7F4D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08" y="2095731"/>
            <a:ext cx="1745153" cy="170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247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42DB-D92A-728F-E99A-B192ECE2A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D6B611D0-1D93-B351-115D-1941DE97B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4473" y="2228473"/>
            <a:ext cx="7836746" cy="2013035"/>
          </a:xfrm>
          <a:solidFill>
            <a:srgbClr val="636AA2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7200" b="1" noProof="0" dirty="0">
                <a:solidFill>
                  <a:schemeClr val="bg1"/>
                </a:solidFill>
                <a:latin typeface="+mn-lt"/>
              </a:rPr>
              <a:t>EK YAKLAŞIMLAR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3CFF90C-0215-BF17-D6CD-B5C9EBEE6E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08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29B4E-7DF7-FBB3-B9B7-89E2A6524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124CF-960C-8531-0DFD-7AF7FD0E5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667" y="263528"/>
            <a:ext cx="10754271" cy="1450757"/>
          </a:xfrm>
        </p:spPr>
        <p:txBody>
          <a:bodyPr>
            <a:normAutofit/>
          </a:bodyPr>
          <a:lstStyle/>
          <a:p>
            <a:r>
              <a:rPr lang="tr-TR" sz="4400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sz="4400" b="1" noProof="0" dirty="0">
                <a:solidFill>
                  <a:srgbClr val="636AA2"/>
                </a:solidFill>
                <a:latin typeface="+mn-lt"/>
              </a:rPr>
              <a:t>Ek Yaklaşımlar Ne Zaman Düşünülmelidir?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B5DC3-6A30-E990-F038-270C24ABB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29852"/>
            <a:ext cx="5645415" cy="363924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tr-TR" noProof="0" dirty="0">
                <a:solidFill>
                  <a:srgbClr val="000000"/>
                </a:solidFill>
              </a:rPr>
              <a:t>Temel önleme stratejileri tam olarak uygulandığı halde SKİ-KDE oranları hedeflenenin üzerinde seyrediyorsa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noProof="0" dirty="0">
                <a:solidFill>
                  <a:srgbClr val="000000"/>
                </a:solidFill>
              </a:rPr>
              <a:t>Tekrarlayan SKİ-KDE öyküsü olan, venöz erişimi kısıtlı hastalar gibi yüksek riskli popülasyonlarda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noProof="0" dirty="0">
                <a:solidFill>
                  <a:srgbClr val="000000"/>
                </a:solidFill>
              </a:rPr>
              <a:t>Enfeksiyonun ciddi sonuçlar doğurabileceği hastalarda (</a:t>
            </a:r>
            <a:r>
              <a:rPr lang="tr-TR" noProof="0" dirty="0" err="1">
                <a:solidFill>
                  <a:srgbClr val="000000"/>
                </a:solidFill>
              </a:rPr>
              <a:t>örn</a:t>
            </a:r>
            <a:r>
              <a:rPr lang="tr-TR" noProof="0" dirty="0">
                <a:solidFill>
                  <a:srgbClr val="000000"/>
                </a:solidFill>
              </a:rPr>
              <a:t>. yeni kalp kapağı veya aort grefti takılmış hastalar)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noProof="0" dirty="0">
                <a:solidFill>
                  <a:srgbClr val="000000"/>
                </a:solidFill>
              </a:rPr>
              <a:t>Risk değerlendirmesi sonucunda kurum tarafından gerekli görüldüğünde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869DD064-0D38-30E4-DF67-2A44128E9C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410A14E-4C61-029D-B9E6-2DA818A2F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7DFEAC17-C257-599F-9337-68CB61D51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420" y="2345165"/>
            <a:ext cx="5010282" cy="293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04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858E7-4FD2-DC28-DA6C-A447A8456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0BA2-763D-AC3F-4C70-E1774B720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729" y="283128"/>
            <a:ext cx="10754271" cy="1450757"/>
          </a:xfrm>
        </p:spPr>
        <p:txBody>
          <a:bodyPr>
            <a:normAutofit/>
          </a:bodyPr>
          <a:lstStyle/>
          <a:p>
            <a:r>
              <a:rPr lang="tr-TR" sz="4400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sz="4400" b="1" noProof="0" dirty="0">
                <a:solidFill>
                  <a:srgbClr val="636AA2"/>
                </a:solidFill>
                <a:latin typeface="+mn-lt"/>
              </a:rPr>
              <a:t>Antimikrobiyal/Antiseptik Kateterler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A67CE-3FB1-FC32-E8E4-D3B5C4C65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29852"/>
            <a:ext cx="9450404" cy="363924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SKİ-KDE ve kateter kolonizasyonu riskini azalttığı gösterilmiştir</a:t>
            </a:r>
          </a:p>
          <a:p>
            <a:pPr marL="0" indent="0">
              <a:buNone/>
            </a:pPr>
            <a:endParaRPr lang="tr-TR" b="1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Türleri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noProof="0" dirty="0">
                <a:solidFill>
                  <a:srgbClr val="000000"/>
                </a:solidFill>
              </a:rPr>
              <a:t>Klorheksidin-gümüş </a:t>
            </a:r>
            <a:r>
              <a:rPr lang="tr-TR" noProof="0" dirty="0" err="1">
                <a:solidFill>
                  <a:srgbClr val="000000"/>
                </a:solidFill>
              </a:rPr>
              <a:t>sülfadiazin</a:t>
            </a:r>
            <a:r>
              <a:rPr lang="tr-TR" noProof="0" dirty="0">
                <a:solidFill>
                  <a:srgbClr val="000000"/>
                </a:solidFill>
              </a:rPr>
              <a:t> emdirilmiş kateterler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noProof="0" dirty="0" err="1">
                <a:solidFill>
                  <a:srgbClr val="000000"/>
                </a:solidFill>
              </a:rPr>
              <a:t>Minosiklin-rifampin</a:t>
            </a:r>
            <a:r>
              <a:rPr lang="tr-TR" noProof="0" dirty="0">
                <a:solidFill>
                  <a:srgbClr val="000000"/>
                </a:solidFill>
              </a:rPr>
              <a:t> kaplı kateterler</a:t>
            </a:r>
          </a:p>
          <a:p>
            <a:pPr marL="0" indent="0">
              <a:buNone/>
            </a:pPr>
            <a:endParaRPr lang="tr-TR" b="1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tr-TR" noProof="0" dirty="0">
              <a:solidFill>
                <a:srgbClr val="000000"/>
              </a:solidFill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1E60E5AE-347A-A948-57A9-C262792A76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46643B2-9274-60C6-98AA-12F3372E3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66DB6CC-C9FF-9C6D-9DEA-7FF43074B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534" y="1756049"/>
            <a:ext cx="335280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90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345B0-973D-1C17-ECA8-A440AA024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558B1-5654-97B7-FFAC-A4D4D8295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81" y="263528"/>
            <a:ext cx="10754271" cy="1450757"/>
          </a:xfrm>
        </p:spPr>
        <p:txBody>
          <a:bodyPr>
            <a:normAutofit/>
          </a:bodyPr>
          <a:lstStyle/>
          <a:p>
            <a:r>
              <a:rPr lang="tr-TR" sz="4400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sz="4400" b="1" noProof="0" dirty="0">
                <a:solidFill>
                  <a:srgbClr val="636AA2"/>
                </a:solidFill>
                <a:latin typeface="+mn-lt"/>
              </a:rPr>
              <a:t>Antimikrobiyal Kilit Tedavisi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0A8D9-41ED-2FBD-6704-1EE9B9AFD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29852"/>
            <a:ext cx="7216210" cy="363924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Uzun süreli kateterlerin lümenlerinin, kullanılmadığı zamanlarda yüksek konsantrasyonda bir antimikrobiyal solüsyonla doldurulmasıdır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Kullanım Alanları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noProof="0" dirty="0">
                <a:solidFill>
                  <a:srgbClr val="000000"/>
                </a:solidFill>
              </a:rPr>
              <a:t>Tekrarlayan SKİ-KDE öyküsü olan uzun süreli hemodiyaliz hastaları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tr-TR" noProof="0" dirty="0">
                <a:solidFill>
                  <a:srgbClr val="000000"/>
                </a:solidFill>
              </a:rPr>
              <a:t>Venöz erişimi kısıtlı ve tekrarlayan enfeksiyon öyküsü olan hastalar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Önemli Not: </a:t>
            </a:r>
            <a:r>
              <a:rPr lang="tr-TR" noProof="0" dirty="0">
                <a:solidFill>
                  <a:srgbClr val="000000"/>
                </a:solidFill>
              </a:rPr>
              <a:t>Direnç gelişim potansiyeli nedeniyle rutin profilakside kullanılmamalıdır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8A377DBB-91E6-08F3-F68A-5049EB9E35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FA0D6CD-44FF-C192-E31C-34218ED34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B742C20-6541-C1E3-2125-409604609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981" y="2165230"/>
            <a:ext cx="3235442" cy="376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43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B6F14-B894-32B3-8104-ADC654DF9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7B67-576B-55B5-4270-6A8E8AA1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667" y="323211"/>
            <a:ext cx="10754271" cy="1450757"/>
          </a:xfrm>
        </p:spPr>
        <p:txBody>
          <a:bodyPr>
            <a:normAutofit/>
          </a:bodyPr>
          <a:lstStyle/>
          <a:p>
            <a:r>
              <a:rPr lang="tr-TR" sz="4400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sz="4400" b="1" noProof="0" dirty="0">
                <a:solidFill>
                  <a:srgbClr val="636AA2"/>
                </a:solidFill>
                <a:latin typeface="+mn-lt"/>
              </a:rPr>
              <a:t>Damaryolu Ekipleri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30044-7370-FF90-B0E4-B13FDA6D2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29852"/>
            <a:ext cx="9450404" cy="363924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Kateterlerin takılması ve bakımından sorumlu, bu alanda uzmanlaşmış hemşirelerden oluşan ekiplerdir («</a:t>
            </a:r>
            <a:r>
              <a:rPr lang="tr-TR" i="1" noProof="0" dirty="0" err="1">
                <a:solidFill>
                  <a:srgbClr val="000000"/>
                </a:solidFill>
              </a:rPr>
              <a:t>Infusion</a:t>
            </a:r>
            <a:r>
              <a:rPr lang="tr-TR" i="1" noProof="0" dirty="0">
                <a:solidFill>
                  <a:srgbClr val="000000"/>
                </a:solidFill>
              </a:rPr>
              <a:t>/</a:t>
            </a:r>
            <a:r>
              <a:rPr lang="tr-TR" i="1" noProof="0" dirty="0" err="1">
                <a:solidFill>
                  <a:srgbClr val="000000"/>
                </a:solidFill>
              </a:rPr>
              <a:t>Vascular</a:t>
            </a:r>
            <a:r>
              <a:rPr lang="tr-TR" i="1" noProof="0" dirty="0">
                <a:solidFill>
                  <a:srgbClr val="000000"/>
                </a:solidFill>
              </a:rPr>
              <a:t> Access </a:t>
            </a:r>
            <a:r>
              <a:rPr lang="tr-TR" i="1" noProof="0" dirty="0" err="1">
                <a:solidFill>
                  <a:srgbClr val="000000"/>
                </a:solidFill>
              </a:rPr>
              <a:t>Teams</a:t>
            </a:r>
            <a:r>
              <a:rPr lang="tr-TR" i="1" noProof="0" dirty="0">
                <a:solidFill>
                  <a:srgbClr val="000000"/>
                </a:solidFill>
              </a:rPr>
              <a:t>»</a:t>
            </a:r>
            <a:r>
              <a:rPr lang="tr-TR" noProof="0" dirty="0">
                <a:solidFill>
                  <a:srgbClr val="000000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q"/>
            </a:pPr>
            <a:endParaRPr lang="tr-TR" b="1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Faydaları: </a:t>
            </a:r>
            <a:r>
              <a:rPr lang="tr-TR" noProof="0" dirty="0">
                <a:solidFill>
                  <a:srgbClr val="000000"/>
                </a:solidFill>
              </a:rPr>
              <a:t>Periferik kateter ilişkili komplikasyonları ve enfeksiyonları azalttığı gösterilmiştir; SVK için de faydalı olabilir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B42A183E-272E-102E-61AB-079954BD65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CF26FEE-5B2B-A6AD-9FE9-C4A33C831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37E11DE-C811-CA9B-29D1-598137489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622" y="3750093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15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D1E8E-D8EE-D79B-38C8-D0BAC4808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91AD4-884B-DA71-451B-F91A2C5F9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19" y="263528"/>
            <a:ext cx="10754271" cy="1450757"/>
          </a:xfrm>
        </p:spPr>
        <p:txBody>
          <a:bodyPr>
            <a:normAutofit/>
          </a:bodyPr>
          <a:lstStyle/>
          <a:p>
            <a:r>
              <a:rPr lang="tr-TR" sz="4400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sz="4400" b="1" noProof="0" dirty="0">
                <a:solidFill>
                  <a:srgbClr val="636AA2"/>
                </a:solidFill>
                <a:latin typeface="+mn-lt"/>
              </a:rPr>
              <a:t>Hemodiyaliz Hastalarına Özel Ek Yaklaşım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DD891-7432-424B-6AE4-1BCD77921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29852"/>
            <a:ext cx="6217920" cy="363924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Antibiyotik/Antiseptik </a:t>
            </a:r>
            <a:r>
              <a:rPr lang="tr-TR" dirty="0" err="1">
                <a:solidFill>
                  <a:srgbClr val="000000"/>
                </a:solidFill>
              </a:rPr>
              <a:t>pomadlar</a:t>
            </a:r>
            <a:r>
              <a:rPr lang="tr-TR" dirty="0">
                <a:solidFill>
                  <a:srgbClr val="000000"/>
                </a:solidFill>
              </a:rPr>
              <a:t> sadece hemodiyaliz kateterleri için;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dirty="0">
                <a:solidFill>
                  <a:srgbClr val="000000"/>
                </a:solidFill>
              </a:rPr>
              <a:t>Kateter takıldıktan sonra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dirty="0">
                <a:solidFill>
                  <a:srgbClr val="000000"/>
                </a:solidFill>
              </a:rPr>
              <a:t>Her hemodiyaliz seansı sonrasında önerilir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Dikkat: </a:t>
            </a:r>
            <a:r>
              <a:rPr lang="tr-TR" noProof="0" dirty="0" err="1">
                <a:solidFill>
                  <a:srgbClr val="000000"/>
                </a:solidFill>
              </a:rPr>
              <a:t>Mupirosin</a:t>
            </a:r>
            <a:r>
              <a:rPr lang="tr-TR" noProof="0" dirty="0">
                <a:solidFill>
                  <a:srgbClr val="000000"/>
                </a:solidFill>
              </a:rPr>
              <a:t> merhem, direnç gelişimi ve poliüretan kateterlere potansiyel zararı nedeniyle önerilmez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D0ACAEE3-2530-2A75-368B-8F07297811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2F5B42D-1B16-DCAA-3FBA-4B6C70A03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9183544-598A-5159-FDB5-05DD99B82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993" y="2241259"/>
            <a:ext cx="2901687" cy="373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569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31DC5-0E33-711C-546E-C9A337D26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7BD9C2BA-1C95-68C6-ED8E-585B50C1F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6037" y="2346853"/>
            <a:ext cx="7836746" cy="2013035"/>
          </a:xfr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7200" b="1" noProof="0" dirty="0">
                <a:solidFill>
                  <a:schemeClr val="bg1"/>
                </a:solidFill>
                <a:latin typeface="+mn-lt"/>
              </a:rPr>
              <a:t>SÜRVEYANS VE UYGULAMA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17C1DDF2-21F1-B542-AF14-88A7F42152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22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C36A5-4CD2-BA4A-AEC4-13694F911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8845A-A8E3-112F-BABB-FFDF3F951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09853"/>
            <a:ext cx="8317653" cy="1450757"/>
          </a:xfrm>
        </p:spPr>
        <p:txBody>
          <a:bodyPr>
            <a:normAutofit/>
          </a:bodyPr>
          <a:lstStyle/>
          <a:p>
            <a:r>
              <a:rPr lang="tr-TR" b="1" noProof="0" dirty="0">
                <a:solidFill>
                  <a:srgbClr val="7030A0"/>
                </a:solidFill>
                <a:latin typeface="+mn-lt"/>
              </a:rPr>
              <a:t>Tanımlar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326D5-A77C-1CA3-D385-F6E9B6805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55303"/>
            <a:ext cx="7308647" cy="4151337"/>
          </a:xfrm>
        </p:spPr>
        <p:txBody>
          <a:bodyPr/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dirty="0">
                <a:solidFill>
                  <a:srgbClr val="000000"/>
                </a:solidFill>
              </a:rPr>
              <a:t>Sağlık Hizmeti İlişkili Kan Dolaşımı Enfeksiyonları</a:t>
            </a:r>
          </a:p>
          <a:p>
            <a:pPr marL="0" indent="0">
              <a:buNone/>
            </a:pPr>
            <a:r>
              <a:rPr lang="tr-TR" dirty="0">
                <a:solidFill>
                  <a:srgbClr val="000000"/>
                </a:solidFill>
              </a:rPr>
              <a:t>Cihaz ilişkisinden bağımsız, hastaneye yatışın 3. günü veya sonrasında gelişen tüm kan dolaşımı enfeksiyonlarıdır</a:t>
            </a:r>
          </a:p>
          <a:p>
            <a:pPr marL="0" indent="0">
              <a:buNone/>
            </a:pPr>
            <a:endParaRPr lang="tr-TR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Santral Venöz Kateter İlişkili Kan Dolaşımı Enfeksiyonu (SKİ-KDE)</a:t>
            </a:r>
            <a:r>
              <a:rPr lang="tr-TR" noProof="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tr-TR" noProof="0" dirty="0">
                <a:solidFill>
                  <a:srgbClr val="000000"/>
                </a:solidFill>
              </a:rPr>
              <a:t>2 günden uzun süredir santral venöz kateteri (SVK) olan bir hastada, başka bir enfeksiyon odağı ile ilişkilendirilemeyen, laboratuvarca doğrulanmış kan dolaşımı enfeksiyonudur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6C1D70F5-5A3A-B26B-7545-550CD8B8D0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7944063F-1DB9-DC84-54D7-91659BA96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354" y="3842025"/>
            <a:ext cx="100759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tr-TR" noProof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0" i="0" u="none" strike="noStrike" cap="none" normalizeH="0" baseline="0" noProof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pic>
        <p:nvPicPr>
          <p:cNvPr id="6" name="Picture 7" descr="Puzzle">
            <a:extLst>
              <a:ext uri="{FF2B5EF4-FFF2-40B4-BE49-F238E27FC236}">
                <a16:creationId xmlns:a16="http://schemas.microsoft.com/office/drawing/2014/main" id="{098D0131-4739-925B-1765-22916ABB6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664" y="2258494"/>
            <a:ext cx="2792413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722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6B591-102C-7F27-C3AE-F49AEF03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086CB-E8AE-20A3-18EB-2A6E48DE6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01" y="272373"/>
            <a:ext cx="10754271" cy="1450757"/>
          </a:xfrm>
        </p:spPr>
        <p:txBody>
          <a:bodyPr>
            <a:normAutofit/>
          </a:bodyPr>
          <a:lstStyle/>
          <a:p>
            <a:r>
              <a:rPr lang="tr-TR" sz="4400" b="1" noProof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tr-TR" sz="4400" b="1" noProof="0" dirty="0">
                <a:solidFill>
                  <a:srgbClr val="860086"/>
                </a:solidFill>
                <a:latin typeface="+mn-lt"/>
              </a:rPr>
              <a:t>Sürveyans ve Performans Ölçütleri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5889C-2F75-EF67-EFF5-0147A0560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29852"/>
            <a:ext cx="7224599" cy="401994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Enfeksiyon hızlarını izlemek ve karşılaştırma yapmak.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Sorunlu alanları erken tespit etmek.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Önleme çabalarının etkinliğini ölçmek</a:t>
            </a:r>
            <a:r>
              <a:rPr lang="tr-TR" dirty="0">
                <a:solidFill>
                  <a:srgbClr val="000000"/>
                </a:solidFill>
              </a:rPr>
              <a:t> için </a:t>
            </a:r>
            <a:r>
              <a:rPr lang="tr-TR" dirty="0" err="1">
                <a:solidFill>
                  <a:srgbClr val="000000"/>
                </a:solidFill>
              </a:rPr>
              <a:t>sürveyans</a:t>
            </a:r>
            <a:r>
              <a:rPr lang="tr-TR" dirty="0">
                <a:solidFill>
                  <a:srgbClr val="000000"/>
                </a:solidFill>
              </a:rPr>
              <a:t> gereklidir.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b="1" noProof="0" dirty="0">
                <a:solidFill>
                  <a:srgbClr val="000000"/>
                </a:solidFill>
              </a:rPr>
              <a:t>SKİ-KDE Hızı:</a:t>
            </a:r>
            <a:r>
              <a:rPr lang="tr-TR" noProof="0" dirty="0">
                <a:solidFill>
                  <a:srgbClr val="000000"/>
                </a:solidFill>
              </a:rPr>
              <a:t>(Toplam SKİ-KDE Sayısı / Toplam SVK Günü) x 1000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tr-TR" b="1" dirty="0">
                <a:solidFill>
                  <a:srgbClr val="000000"/>
                </a:solidFill>
              </a:rPr>
              <a:t>SK Kullanım Oranı (SVK AKO) </a:t>
            </a:r>
            <a:r>
              <a:rPr lang="tr-TR" dirty="0">
                <a:solidFill>
                  <a:srgbClr val="000000"/>
                </a:solidFill>
              </a:rPr>
              <a:t>: </a:t>
            </a:r>
            <a:r>
              <a:rPr lang="tr-TR" noProof="0" dirty="0">
                <a:solidFill>
                  <a:srgbClr val="000000"/>
                </a:solidFill>
              </a:rPr>
              <a:t>SVK Günü/Hasta Günü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Standardize Enfeksiyon Oranı (SIR):</a:t>
            </a:r>
            <a:r>
              <a:rPr lang="tr-TR" noProof="0" dirty="0">
                <a:solidFill>
                  <a:srgbClr val="000000"/>
                </a:solidFill>
              </a:rPr>
              <a:t>Gözlenen enfeksiyon sayısının, beklenen enfeksiyon sayısına oranıdır. Ulusal verilerle karşılaştırma imkanı sunar.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Standardize Alet Kullanım Oranı (SAKO):</a:t>
            </a:r>
            <a:r>
              <a:rPr lang="tr-TR" noProof="0" dirty="0">
                <a:solidFill>
                  <a:srgbClr val="000000"/>
                </a:solidFill>
              </a:rPr>
              <a:t>Kateter kullanım oranını (kateter günü / hasta günü) ulusal verilerle karşılaştırır. Gereksiz kateter kullanımını değerlendirmede önemlidir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52415AB9-B8B9-F898-37A8-8BED055AEA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8CEB59C-A474-CAB7-9BF1-9EBF85E52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0FFD9F4-FE7F-4173-EF24-E07CEC957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992" y="2502850"/>
            <a:ext cx="3485888" cy="3343830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3757791C-9249-6DC1-966C-3B1D3437F78D}"/>
              </a:ext>
            </a:extLst>
          </p:cNvPr>
          <p:cNvSpPr/>
          <p:nvPr/>
        </p:nvSpPr>
        <p:spPr>
          <a:xfrm>
            <a:off x="8539992" y="2502850"/>
            <a:ext cx="3485887" cy="3419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99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5792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1B0FA-2561-9F3C-89EE-D73D9B0F5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0B7A-96C7-3A9E-F04E-4432EF4DB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6222"/>
            <a:ext cx="10754271" cy="1450757"/>
          </a:xfrm>
        </p:spPr>
        <p:txBody>
          <a:bodyPr>
            <a:normAutofit/>
          </a:bodyPr>
          <a:lstStyle/>
          <a:p>
            <a:r>
              <a:rPr lang="tr-TR" sz="4400" b="1" noProof="0" dirty="0">
                <a:solidFill>
                  <a:srgbClr val="860086"/>
                </a:solidFill>
                <a:latin typeface="+mn-lt"/>
              </a:rPr>
              <a:t>Performans Ölçütleri</a:t>
            </a:r>
            <a:br>
              <a:rPr lang="tr-TR" sz="4400" b="1" noProof="0" dirty="0">
                <a:solidFill>
                  <a:srgbClr val="860086"/>
                </a:solidFill>
                <a:latin typeface="+mn-lt"/>
              </a:rPr>
            </a:br>
            <a:r>
              <a:rPr lang="tr-TR" sz="4400" b="1" noProof="0" dirty="0">
                <a:solidFill>
                  <a:schemeClr val="accent1"/>
                </a:solidFill>
                <a:latin typeface="+mn-lt"/>
              </a:rPr>
              <a:t>Süreç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FFA91-06B4-AA52-D8FE-334B3E3FE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29852"/>
            <a:ext cx="9450404" cy="363924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Kateter Takımı Önlem Demeti Uyum Oranı: </a:t>
            </a:r>
            <a:r>
              <a:rPr lang="tr-TR" noProof="0" dirty="0">
                <a:solidFill>
                  <a:srgbClr val="000000"/>
                </a:solidFill>
              </a:rPr>
              <a:t>Kontrol listeleri aracılığıyla maksimum bariyer önlemleri, doğru cilt antisepsisi gibi adımların ne oranda doğru yapıldığının ölçülmesi</a:t>
            </a:r>
            <a:r>
              <a:rPr lang="tr-TR" dirty="0">
                <a:solidFill>
                  <a:srgbClr val="000000"/>
                </a:solidFill>
              </a:rPr>
              <a:t> gereklidir</a:t>
            </a:r>
          </a:p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Kateter Bakımı Önlem</a:t>
            </a:r>
            <a:r>
              <a:rPr lang="tr-TR" b="1" dirty="0">
                <a:solidFill>
                  <a:srgbClr val="000000"/>
                </a:solidFill>
              </a:rPr>
              <a:t> Demeti </a:t>
            </a:r>
            <a:r>
              <a:rPr lang="tr-TR" b="1" noProof="0" dirty="0">
                <a:solidFill>
                  <a:srgbClr val="000000"/>
                </a:solidFill>
              </a:rPr>
              <a:t>Uyum Gözlemleri: </a:t>
            </a:r>
            <a:r>
              <a:rPr lang="tr-TR" noProof="0" dirty="0">
                <a:solidFill>
                  <a:srgbClr val="000000"/>
                </a:solidFill>
              </a:rPr>
              <a:t>Pansuman bütünlüğü, </a:t>
            </a:r>
            <a:r>
              <a:rPr lang="tr-TR" noProof="0" dirty="0" err="1">
                <a:solidFill>
                  <a:srgbClr val="000000"/>
                </a:solidFill>
              </a:rPr>
              <a:t>hub</a:t>
            </a:r>
            <a:r>
              <a:rPr lang="tr-TR" noProof="0" dirty="0">
                <a:solidFill>
                  <a:srgbClr val="000000"/>
                </a:solidFill>
              </a:rPr>
              <a:t> dezenfeksiyonu uyumu gibi süreçlerin doğrudan gözlemle veya nokta prevalans çalışmalarıyla denetlenmesi</a:t>
            </a:r>
            <a:r>
              <a:rPr lang="tr-TR" dirty="0">
                <a:solidFill>
                  <a:srgbClr val="000000"/>
                </a:solidFill>
              </a:rPr>
              <a:t> gereklidir.</a:t>
            </a:r>
            <a:endParaRPr lang="tr-TR" noProof="0" dirty="0">
              <a:solidFill>
                <a:srgbClr val="000000"/>
              </a:solidFill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4C1EF478-8922-A8B1-A566-B3BB5F4882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956BF27-5936-2482-FE85-D167F6AA8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4FA82A4-F1A5-8E35-A5DE-6C941B31D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586" y="4581721"/>
            <a:ext cx="2889398" cy="161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C50CF-A16C-238B-D802-A6CD69BC2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8E0E4-FC26-C702-0657-2B465E8E3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06422"/>
            <a:ext cx="10754271" cy="1450757"/>
          </a:xfrm>
        </p:spPr>
        <p:txBody>
          <a:bodyPr>
            <a:normAutofit/>
          </a:bodyPr>
          <a:lstStyle/>
          <a:p>
            <a:r>
              <a:rPr lang="tr-TR" sz="4400" b="1" noProof="0" dirty="0">
                <a:solidFill>
                  <a:srgbClr val="860086"/>
                </a:solidFill>
                <a:latin typeface="+mn-lt"/>
              </a:rPr>
              <a:t>Geri Bildirim</a:t>
            </a:r>
            <a:endParaRPr lang="tr-TR" sz="4400" b="1" noProof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283F5-076D-1329-17A9-AB58E3402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29852"/>
            <a:ext cx="9450404" cy="363924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Verilerin Paylaşılması: </a:t>
            </a:r>
            <a:r>
              <a:rPr lang="tr-TR" noProof="0" dirty="0">
                <a:solidFill>
                  <a:srgbClr val="000000"/>
                </a:solidFill>
              </a:rPr>
              <a:t>Ünite bazında SKİ-KDE hızları ve süreç uyum oranları düzenli olarak (aylık, üç aylık) ilgili ekiplerle ve yöneticilerle paylaşılmalıdır</a:t>
            </a:r>
            <a:endParaRPr lang="tr-TR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Performans geri bildirimi, uyumu artırmada kritik bir araçtır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Güvenlik Kültürü Oluşturulması: </a:t>
            </a:r>
            <a:r>
              <a:rPr lang="tr-TR" noProof="0" dirty="0">
                <a:solidFill>
                  <a:srgbClr val="000000"/>
                </a:solidFill>
              </a:rPr>
              <a:t>Tüm ekip üyelerin, aseptik teknik ihlali gördüklerinde süreci durdurmaları için teşvik edilmeli ve yetkilendirilmelidir</a:t>
            </a:r>
            <a:endParaRPr lang="tr-TR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Multidisipliner ve bütünsel bir yaklaşım benimsenmelidir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6A218E32-7457-410E-A5A6-614D5813BE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F7C1209-F03A-118F-8196-3D297A137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E4526A9-2EB0-7CD9-EE5D-F4177986F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231" y="4049472"/>
            <a:ext cx="4593409" cy="221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15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>
            <a:extLst>
              <a:ext uri="{FF2B5EF4-FFF2-40B4-BE49-F238E27FC236}">
                <a16:creationId xmlns:a16="http://schemas.microsoft.com/office/drawing/2014/main" id="{3FE0E454-228A-1516-A172-3B5C35C81C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4740656"/>
              </p:ext>
            </p:extLst>
          </p:nvPr>
        </p:nvGraphicFramePr>
        <p:xfrm>
          <a:off x="1096963" y="1846263"/>
          <a:ext cx="10058400" cy="4336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23ACD645-D6A5-260E-1756-39C437339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>
            <a:normAutofit/>
          </a:bodyPr>
          <a:lstStyle/>
          <a:p>
            <a:r>
              <a:rPr lang="tr-TR" sz="4400" b="1" noProof="0" dirty="0">
                <a:solidFill>
                  <a:srgbClr val="860086"/>
                </a:solidFill>
                <a:latin typeface="+mn-lt"/>
              </a:rPr>
              <a:t>Multimodal Yaklaşım</a:t>
            </a:r>
            <a:endParaRPr lang="tr-TR" sz="4400" b="1" noProof="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6" name="Resim 2">
            <a:extLst>
              <a:ext uri="{FF2B5EF4-FFF2-40B4-BE49-F238E27FC236}">
                <a16:creationId xmlns:a16="http://schemas.microsoft.com/office/drawing/2014/main" id="{B820A4B4-39EE-0556-2679-EDAE22A35D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138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F3AAA-014D-372C-BD75-4213594C4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DD56-1BC2-CFD9-CADB-6FA49AF6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12" y="298352"/>
            <a:ext cx="10754271" cy="1450757"/>
          </a:xfrm>
        </p:spPr>
        <p:txBody>
          <a:bodyPr>
            <a:normAutofit/>
          </a:bodyPr>
          <a:lstStyle/>
          <a:p>
            <a:r>
              <a:rPr lang="tr-TR" sz="4400" b="1" noProof="0" dirty="0">
                <a:solidFill>
                  <a:srgbClr val="860086"/>
                </a:solidFill>
                <a:latin typeface="+mn-lt"/>
              </a:rPr>
              <a:t>SKİKDE Önlemede 10 Altın Kural</a:t>
            </a:r>
            <a:endParaRPr lang="tr-TR" sz="4400" b="1" noProof="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09188079-B549-83D0-CA59-CB6ACB5B16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377317A-53DF-887D-3082-3F8CE7271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8DC40F6-359A-4FF8-72E6-7AFB2B45F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5066" b="14222"/>
          <a:stretch>
            <a:fillRect/>
          </a:stretch>
        </p:blipFill>
        <p:spPr>
          <a:xfrm>
            <a:off x="3053593" y="1749109"/>
            <a:ext cx="5112945" cy="45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046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C27FE-A043-FB5A-9CD2-530C6D3F1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94BF7-119C-DC16-D3D9-855DFFE7F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3211"/>
            <a:ext cx="10754271" cy="1450757"/>
          </a:xfrm>
        </p:spPr>
        <p:txBody>
          <a:bodyPr>
            <a:normAutofit/>
          </a:bodyPr>
          <a:lstStyle/>
          <a:p>
            <a:r>
              <a:rPr lang="tr-TR" sz="4400" b="1" noProof="0" dirty="0">
                <a:solidFill>
                  <a:srgbClr val="860086"/>
                </a:solidFill>
                <a:latin typeface="+mn-lt"/>
              </a:rPr>
              <a:t>Sonuç</a:t>
            </a:r>
            <a:endParaRPr lang="tr-TR" sz="4400" b="1" noProof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724BC-C514-B6E4-1066-735D90C15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29852"/>
            <a:ext cx="9450404" cy="363924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Santral kateter ilişkili kan dolaşımı enfeksiyonları önlenebilir sağlık hizmeti ilişkili enfeksiyonlardır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Başarı, tek bir müdahaleye değil, kanıta dayalı bir dizi uygulamanın «</a:t>
            </a:r>
            <a:r>
              <a:rPr lang="tr-TR" dirty="0">
                <a:solidFill>
                  <a:srgbClr val="000000"/>
                </a:solidFill>
              </a:rPr>
              <a:t>demet</a:t>
            </a:r>
            <a:r>
              <a:rPr lang="tr-TR" noProof="0" dirty="0">
                <a:solidFill>
                  <a:srgbClr val="000000"/>
                </a:solidFill>
              </a:rPr>
              <a:t>" halinde ve sürekli olarak uygulanmasına bağlıdır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Teknik beceriler kadar, multidisipliner ekip çalışması, liderlik desteği, sürekli eğitim ve pozitif bir güvenlik kültürü de SKİ-KDE’ </a:t>
            </a:r>
            <a:r>
              <a:rPr lang="tr-TR" noProof="0" dirty="0" err="1">
                <a:solidFill>
                  <a:srgbClr val="000000"/>
                </a:solidFill>
              </a:rPr>
              <a:t>nin</a:t>
            </a:r>
            <a:r>
              <a:rPr lang="tr-TR" noProof="0" dirty="0">
                <a:solidFill>
                  <a:srgbClr val="000000"/>
                </a:solidFill>
              </a:rPr>
              <a:t> sıfırlanması hedefine ulaşmada kritik rol oynar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F22D6FA5-32B7-65D3-F3F9-37DF40D468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2D713B0-5361-714B-69B8-D7030116B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922987"/>
            <a:ext cx="1005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9900"/>
              </a:buClr>
            </a:pPr>
            <a:r>
              <a:rPr lang="tr-TR" b="1" noProof="0" dirty="0">
                <a:solidFill>
                  <a:schemeClr val="bg2">
                    <a:lumMod val="10000"/>
                  </a:schemeClr>
                </a:solidFill>
              </a:rPr>
              <a:t>      </a:t>
            </a: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8954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7CAB6-E1A9-1A36-0E40-419B06A1B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690D481-4026-738B-8FBC-A4F604DFF8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5118" y="1080698"/>
            <a:ext cx="9096704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tr-TR" sz="4400" b="1" noProof="0" dirty="0">
                <a:solidFill>
                  <a:srgbClr val="FF9900"/>
                </a:solidFill>
                <a:latin typeface="+mn-lt"/>
              </a:rPr>
              <a:t> </a:t>
            </a:r>
            <a:r>
              <a:rPr lang="tr-TR" sz="4400" b="1" noProof="0" dirty="0">
                <a:solidFill>
                  <a:schemeClr val="accent2"/>
                </a:solidFill>
                <a:latin typeface="+mn-lt"/>
              </a:rPr>
              <a:t>Kaynaklar</a:t>
            </a:r>
            <a:endParaRPr lang="tr-TR" sz="4400" b="1" spc="-10" noProof="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00B0C8A-1A77-92B2-0129-413BF4717829}"/>
              </a:ext>
            </a:extLst>
          </p:cNvPr>
          <p:cNvSpPr txBox="1"/>
          <p:nvPr/>
        </p:nvSpPr>
        <p:spPr>
          <a:xfrm>
            <a:off x="951547" y="2462930"/>
            <a:ext cx="10288905" cy="293606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285750" lvl="0" indent="-285750" algn="just"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</a:rPr>
              <a:t>Ulusal Damar Erişimi Yönetimi Rehberi 2019. Hastane İnfeksiyonları Dergisi 2019;23(Ek 1):1-54.</a:t>
            </a:r>
          </a:p>
          <a:p>
            <a:pPr marL="285750" lvl="0" indent="-285750" algn="just"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noProof="0" dirty="0">
                <a:solidFill>
                  <a:srgbClr val="000000"/>
                </a:solidFill>
                <a:hlinkClick r:id="rId2"/>
              </a:rPr>
              <a:t>https://apic.org/implementation_guide/new-guide-to-preventing-catheter-associated-bloodstream-infections-in-adults-2025/</a:t>
            </a:r>
            <a:r>
              <a:rPr lang="tr-TR" noProof="0" dirty="0">
                <a:solidFill>
                  <a:srgbClr val="000000"/>
                </a:solidFill>
              </a:rPr>
              <a:t> </a:t>
            </a:r>
          </a:p>
          <a:p>
            <a:pPr marL="285750" lvl="0" indent="-285750" algn="just"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noProof="0" dirty="0"/>
              <a:t>Rosenthal VD, </a:t>
            </a:r>
            <a:r>
              <a:rPr lang="tr-TR" noProof="0" dirty="0" err="1"/>
              <a:t>Memish</a:t>
            </a:r>
            <a:r>
              <a:rPr lang="tr-TR" noProof="0" dirty="0"/>
              <a:t> ZA, </a:t>
            </a:r>
            <a:r>
              <a:rPr lang="tr-TR" noProof="0" dirty="0" err="1"/>
              <a:t>Shweta</a:t>
            </a:r>
            <a:r>
              <a:rPr lang="tr-TR" noProof="0" dirty="0"/>
              <a:t> F, </a:t>
            </a:r>
            <a:r>
              <a:rPr lang="tr-TR" noProof="0" dirty="0" err="1"/>
              <a:t>Bearman</a:t>
            </a:r>
            <a:r>
              <a:rPr lang="tr-TR" noProof="0" dirty="0"/>
              <a:t> G, </a:t>
            </a:r>
            <a:r>
              <a:rPr lang="tr-TR" noProof="0" dirty="0" err="1"/>
              <a:t>Lutwick</a:t>
            </a:r>
            <a:r>
              <a:rPr lang="tr-TR" noProof="0" dirty="0"/>
              <a:t> LI. </a:t>
            </a:r>
            <a:r>
              <a:rPr lang="tr-TR" noProof="0" dirty="0" err="1"/>
              <a:t>Preventing</a:t>
            </a:r>
            <a:r>
              <a:rPr lang="tr-TR" noProof="0" dirty="0"/>
              <a:t> </a:t>
            </a:r>
            <a:r>
              <a:rPr lang="tr-TR" noProof="0" dirty="0" err="1"/>
              <a:t>central</a:t>
            </a:r>
            <a:r>
              <a:rPr lang="tr-TR" noProof="0" dirty="0"/>
              <a:t> </a:t>
            </a:r>
            <a:r>
              <a:rPr lang="tr-TR" noProof="0" dirty="0" err="1"/>
              <a:t>line-associated</a:t>
            </a:r>
            <a:r>
              <a:rPr lang="tr-TR" noProof="0" dirty="0"/>
              <a:t> </a:t>
            </a:r>
            <a:r>
              <a:rPr lang="tr-TR" noProof="0" dirty="0" err="1"/>
              <a:t>bloodstream</a:t>
            </a:r>
            <a:r>
              <a:rPr lang="tr-TR" noProof="0" dirty="0"/>
              <a:t> </a:t>
            </a:r>
            <a:r>
              <a:rPr lang="tr-TR" noProof="0" dirty="0" err="1"/>
              <a:t>infections</a:t>
            </a:r>
            <a:r>
              <a:rPr lang="tr-TR" noProof="0" dirty="0"/>
              <a:t>: A </a:t>
            </a:r>
            <a:r>
              <a:rPr lang="tr-TR" noProof="0" dirty="0" err="1"/>
              <a:t>position</a:t>
            </a:r>
            <a:r>
              <a:rPr lang="tr-TR" noProof="0" dirty="0"/>
              <a:t> </a:t>
            </a:r>
            <a:r>
              <a:rPr lang="tr-TR" noProof="0" dirty="0" err="1"/>
              <a:t>paper</a:t>
            </a:r>
            <a:r>
              <a:rPr lang="tr-TR" noProof="0" dirty="0"/>
              <a:t> of </a:t>
            </a:r>
            <a:r>
              <a:rPr lang="tr-TR" noProof="0" dirty="0" err="1"/>
              <a:t>the</a:t>
            </a:r>
            <a:r>
              <a:rPr lang="tr-TR" noProof="0" dirty="0"/>
              <a:t> International </a:t>
            </a:r>
            <a:r>
              <a:rPr lang="tr-TR" noProof="0" dirty="0" err="1"/>
              <a:t>Society</a:t>
            </a:r>
            <a:r>
              <a:rPr lang="tr-TR" noProof="0" dirty="0"/>
              <a:t> </a:t>
            </a:r>
            <a:r>
              <a:rPr lang="tr-TR" noProof="0" dirty="0" err="1"/>
              <a:t>for</a:t>
            </a:r>
            <a:r>
              <a:rPr lang="tr-TR" noProof="0" dirty="0"/>
              <a:t> </a:t>
            </a:r>
            <a:r>
              <a:rPr lang="tr-TR" noProof="0" dirty="0" err="1"/>
              <a:t>Infectious</a:t>
            </a:r>
            <a:r>
              <a:rPr lang="tr-TR" noProof="0" dirty="0"/>
              <a:t> </a:t>
            </a:r>
            <a:r>
              <a:rPr lang="tr-TR" noProof="0" dirty="0" err="1"/>
              <a:t>Diseases</a:t>
            </a:r>
            <a:r>
              <a:rPr lang="tr-TR" noProof="0" dirty="0"/>
              <a:t>, 2024 </a:t>
            </a:r>
            <a:r>
              <a:rPr lang="tr-TR" noProof="0" dirty="0" err="1"/>
              <a:t>update</a:t>
            </a:r>
            <a:r>
              <a:rPr lang="tr-TR" noProof="0" dirty="0"/>
              <a:t>. </a:t>
            </a:r>
            <a:r>
              <a:rPr lang="tr-TR" i="1" noProof="0" dirty="0" err="1"/>
              <a:t>Int</a:t>
            </a:r>
            <a:r>
              <a:rPr lang="tr-TR" i="1" noProof="0" dirty="0"/>
              <a:t> J </a:t>
            </a:r>
            <a:r>
              <a:rPr lang="tr-TR" i="1" noProof="0" dirty="0" err="1"/>
              <a:t>Infect</a:t>
            </a:r>
            <a:r>
              <a:rPr lang="tr-TR" i="1" noProof="0" dirty="0"/>
              <a:t> </a:t>
            </a:r>
            <a:r>
              <a:rPr lang="tr-TR" i="1" noProof="0" dirty="0" err="1"/>
              <a:t>Dis</a:t>
            </a:r>
            <a:r>
              <a:rPr lang="tr-TR" noProof="0" dirty="0"/>
              <a:t>. 2025;150:107290. doi:10.1016/j.ijid.2024.107290</a:t>
            </a:r>
          </a:p>
          <a:p>
            <a:pPr marL="285750" lvl="0" indent="-285750" algn="just"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tr-TR" noProof="0" dirty="0" err="1"/>
              <a:t>Buetti</a:t>
            </a:r>
            <a:r>
              <a:rPr lang="tr-TR" noProof="0" dirty="0"/>
              <a:t> N, </a:t>
            </a:r>
            <a:r>
              <a:rPr lang="tr-TR" noProof="0" dirty="0" err="1"/>
              <a:t>Marschall</a:t>
            </a:r>
            <a:r>
              <a:rPr lang="tr-TR" noProof="0" dirty="0"/>
              <a:t> J, </a:t>
            </a:r>
            <a:r>
              <a:rPr lang="tr-TR" noProof="0" dirty="0" err="1"/>
              <a:t>Drees</a:t>
            </a:r>
            <a:r>
              <a:rPr lang="tr-TR" noProof="0" dirty="0"/>
              <a:t> M, et al. </a:t>
            </a:r>
            <a:r>
              <a:rPr lang="tr-TR" noProof="0" dirty="0" err="1"/>
              <a:t>Strategies</a:t>
            </a:r>
            <a:r>
              <a:rPr lang="tr-TR" noProof="0" dirty="0"/>
              <a:t> </a:t>
            </a:r>
            <a:r>
              <a:rPr lang="tr-TR" noProof="0" dirty="0" err="1"/>
              <a:t>to</a:t>
            </a:r>
            <a:r>
              <a:rPr lang="tr-TR" noProof="0" dirty="0"/>
              <a:t> </a:t>
            </a:r>
            <a:r>
              <a:rPr lang="tr-TR" noProof="0" dirty="0" err="1"/>
              <a:t>prevent</a:t>
            </a:r>
            <a:r>
              <a:rPr lang="tr-TR" noProof="0" dirty="0"/>
              <a:t> </a:t>
            </a:r>
            <a:r>
              <a:rPr lang="tr-TR" noProof="0" dirty="0" err="1"/>
              <a:t>central</a:t>
            </a:r>
            <a:r>
              <a:rPr lang="tr-TR" noProof="0" dirty="0"/>
              <a:t> </a:t>
            </a:r>
            <a:r>
              <a:rPr lang="tr-TR" noProof="0" dirty="0" err="1"/>
              <a:t>line-associated</a:t>
            </a:r>
            <a:r>
              <a:rPr lang="tr-TR" noProof="0" dirty="0"/>
              <a:t> </a:t>
            </a:r>
            <a:r>
              <a:rPr lang="tr-TR" noProof="0" dirty="0" err="1"/>
              <a:t>bloodstream</a:t>
            </a:r>
            <a:r>
              <a:rPr lang="tr-TR" noProof="0" dirty="0"/>
              <a:t> </a:t>
            </a:r>
            <a:r>
              <a:rPr lang="tr-TR" noProof="0" dirty="0" err="1"/>
              <a:t>infections</a:t>
            </a:r>
            <a:r>
              <a:rPr lang="tr-TR" noProof="0" dirty="0"/>
              <a:t> in </a:t>
            </a:r>
            <a:r>
              <a:rPr lang="tr-TR" noProof="0" dirty="0" err="1"/>
              <a:t>acute-care</a:t>
            </a:r>
            <a:r>
              <a:rPr lang="tr-TR" noProof="0" dirty="0"/>
              <a:t> </a:t>
            </a:r>
            <a:r>
              <a:rPr lang="tr-TR" noProof="0" dirty="0" err="1"/>
              <a:t>hospitals</a:t>
            </a:r>
            <a:r>
              <a:rPr lang="tr-TR" noProof="0" dirty="0"/>
              <a:t>: 2022 Update. </a:t>
            </a:r>
            <a:r>
              <a:rPr lang="tr-TR" i="1" noProof="0" dirty="0" err="1"/>
              <a:t>Infect</a:t>
            </a:r>
            <a:r>
              <a:rPr lang="tr-TR" i="1" noProof="0" dirty="0"/>
              <a:t> Control </a:t>
            </a:r>
            <a:r>
              <a:rPr lang="tr-TR" i="1" noProof="0" dirty="0" err="1"/>
              <a:t>Hosp</a:t>
            </a:r>
            <a:r>
              <a:rPr lang="tr-TR" i="1" noProof="0" dirty="0"/>
              <a:t> </a:t>
            </a:r>
            <a:r>
              <a:rPr lang="tr-TR" i="1" noProof="0" dirty="0" err="1"/>
              <a:t>Epidemiol</a:t>
            </a:r>
            <a:r>
              <a:rPr lang="tr-TR" noProof="0" dirty="0"/>
              <a:t>. 2022;43(5):553-569. doi:10.1017/ice.2022.87</a:t>
            </a:r>
            <a:endParaRPr lang="tr-TR" noProof="0" dirty="0">
              <a:solidFill>
                <a:srgbClr val="000000"/>
              </a:solidFill>
            </a:endParaRPr>
          </a:p>
          <a:p>
            <a:pPr marL="285750" lvl="0" indent="-285750" algn="just">
              <a:buClr>
                <a:srgbClr val="FF9900"/>
              </a:buClr>
              <a:buFont typeface="Wingdings" panose="05000000000000000000" pitchFamily="2" charset="2"/>
              <a:buChar char="q"/>
            </a:pPr>
            <a:endParaRPr lang="tr-TR" noProof="0" dirty="0">
              <a:solidFill>
                <a:srgbClr val="000000"/>
              </a:solidFill>
            </a:endParaRPr>
          </a:p>
        </p:txBody>
      </p:sp>
      <p:pic>
        <p:nvPicPr>
          <p:cNvPr id="5" name="Resim 2">
            <a:extLst>
              <a:ext uri="{FF2B5EF4-FFF2-40B4-BE49-F238E27FC236}">
                <a16:creationId xmlns:a16="http://schemas.microsoft.com/office/drawing/2014/main" id="{62669D26-2FBD-0FAA-E71A-FB60EE3808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16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984EE-548B-5C95-C898-21A850914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2">
            <a:extLst>
              <a:ext uri="{FF2B5EF4-FFF2-40B4-BE49-F238E27FC236}">
                <a16:creationId xmlns:a16="http://schemas.microsoft.com/office/drawing/2014/main" id="{3E190F10-685B-BA15-29B8-FC4446BD20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152159" y="184666"/>
            <a:ext cx="2039841" cy="138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6F740-0298-ABCC-7304-953F8D9E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909" y="595736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noProof="0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noProof="0" dirty="0">
                <a:solidFill>
                  <a:srgbClr val="5E67A0"/>
                </a:solidFill>
                <a:latin typeface="+mn-lt"/>
              </a:rPr>
            </a:br>
            <a:br>
              <a:rPr lang="tr-TR" sz="4400" b="1" noProof="0" dirty="0">
                <a:solidFill>
                  <a:srgbClr val="5E67A0"/>
                </a:solidFill>
                <a:latin typeface="+mn-lt"/>
              </a:rPr>
            </a:br>
            <a:br>
              <a:rPr lang="tr-TR" sz="4400" b="1" noProof="0" dirty="0">
                <a:solidFill>
                  <a:srgbClr val="5E67A0"/>
                </a:solidFill>
                <a:latin typeface="+mn-lt"/>
              </a:rPr>
            </a:br>
            <a:br>
              <a:rPr lang="tr-TR" sz="4400" noProof="0" dirty="0"/>
            </a:br>
            <a:br>
              <a:rPr lang="tr-TR" sz="4400" noProof="0" dirty="0"/>
            </a:br>
            <a:r>
              <a:rPr lang="tr-TR" sz="4400" b="1" noProof="0" dirty="0">
                <a:latin typeface="+mn-lt"/>
              </a:rPr>
              <a:t> </a:t>
            </a:r>
            <a:br>
              <a:rPr lang="tr-TR" sz="4400" b="1" noProof="0" dirty="0">
                <a:latin typeface="+mn-lt"/>
              </a:rPr>
            </a:br>
            <a:br>
              <a:rPr lang="tr-TR" sz="4400" b="1" noProof="0" dirty="0">
                <a:latin typeface="+mn-lt"/>
              </a:rPr>
            </a:br>
            <a:br>
              <a:rPr lang="tr-TR" sz="4400" b="1" noProof="0" dirty="0">
                <a:latin typeface="+mn-lt"/>
              </a:rPr>
            </a:br>
            <a:br>
              <a:rPr lang="tr-TR" sz="4400" b="1" noProof="0" dirty="0">
                <a:latin typeface="+mn-lt"/>
              </a:rPr>
            </a:br>
            <a:br>
              <a:rPr lang="tr-TR" sz="4400" b="1" noProof="0" dirty="0">
                <a:latin typeface="+mn-lt"/>
              </a:rPr>
            </a:br>
            <a:br>
              <a:rPr lang="tr-TR" sz="4400" b="1" noProof="0" dirty="0">
                <a:latin typeface="+mn-lt"/>
              </a:rPr>
            </a:br>
            <a:br>
              <a:rPr lang="tr-TR" sz="4400" b="1" noProof="0" dirty="0">
                <a:latin typeface="+mn-lt"/>
              </a:rPr>
            </a:br>
            <a:br>
              <a:rPr lang="tr-TR" sz="4400" b="1" noProof="0" dirty="0">
                <a:latin typeface="+mn-lt"/>
              </a:rPr>
            </a:br>
            <a:br>
              <a:rPr lang="tr-TR" sz="6000" b="1" noProof="0" dirty="0">
                <a:latin typeface="+mn-lt"/>
              </a:rPr>
            </a:br>
            <a:r>
              <a:rPr lang="tr-TR" sz="6000" b="1" noProof="0" dirty="0">
                <a:solidFill>
                  <a:schemeClr val="accent2"/>
                </a:solidFill>
                <a:latin typeface="+mn-lt"/>
              </a:rPr>
              <a:t>Hazırlayanlar</a:t>
            </a:r>
            <a:endParaRPr lang="tr-TR" sz="4400" b="1" noProof="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385E51D-9116-A536-EFBB-474295068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0AF366E-D6D9-A069-2935-05649ACFA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193315" y="4782997"/>
            <a:ext cx="2646622" cy="369332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tr-TR" b="1" noProof="0" dirty="0">
                <a:solidFill>
                  <a:srgbClr val="666DA4"/>
                </a:solidFill>
              </a:rPr>
              <a:t>Doç. Dr. Zeynep Türe Yüce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370324" y="5858613"/>
            <a:ext cx="11695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noProof="0" dirty="0">
                <a:solidFill>
                  <a:srgbClr val="7030A0"/>
                </a:solidFill>
                <a:latin typeface="Lucida Calligraphy" panose="03010101010101010101" pitchFamily="66" charset="0"/>
              </a:rPr>
              <a:t>Türk Hastane İnfeksiyonları ve Kontrolü Derneği Olarak Eğitime Katkılarından Dolayı Teşekkür Ederiz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5B4B81C-DA58-A654-31C1-F2099C7A78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110"/>
          <a:stretch>
            <a:fillRect/>
          </a:stretch>
        </p:blipFill>
        <p:spPr>
          <a:xfrm>
            <a:off x="2084884" y="1967006"/>
            <a:ext cx="2755053" cy="24790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6F13C76-453F-8CF7-C234-9962E8B23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167" y="1920172"/>
            <a:ext cx="2163170" cy="2432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DF16FA71-5549-235A-ACC8-6A42FE84368C}"/>
              </a:ext>
            </a:extLst>
          </p:cNvPr>
          <p:cNvSpPr txBox="1"/>
          <p:nvPr/>
        </p:nvSpPr>
        <p:spPr>
          <a:xfrm>
            <a:off x="6218239" y="4782997"/>
            <a:ext cx="2789097" cy="369332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tr-TR" b="1" noProof="0" dirty="0">
                <a:solidFill>
                  <a:srgbClr val="666DA4"/>
                </a:solidFill>
              </a:rPr>
              <a:t>Hemşire Fadime </a:t>
            </a:r>
            <a:r>
              <a:rPr lang="tr-TR" b="1" noProof="0" dirty="0" err="1">
                <a:solidFill>
                  <a:srgbClr val="666DA4"/>
                </a:solidFill>
              </a:rPr>
              <a:t>Callak</a:t>
            </a:r>
            <a:r>
              <a:rPr lang="tr-TR" b="1" noProof="0" dirty="0">
                <a:solidFill>
                  <a:srgbClr val="666DA4"/>
                </a:solidFill>
              </a:rPr>
              <a:t> Oku</a:t>
            </a:r>
          </a:p>
        </p:txBody>
      </p:sp>
    </p:spTree>
    <p:extLst>
      <p:ext uri="{BB962C8B-B14F-4D97-AF65-F5344CB8AC3E}">
        <p14:creationId xmlns:p14="http://schemas.microsoft.com/office/powerpoint/2010/main" val="3996717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690A7-DB8A-CD80-AECE-12F0891BB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9C69A-5F09-42D3-F7D8-F35F7BD9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09853"/>
            <a:ext cx="8317653" cy="1450757"/>
          </a:xfrm>
        </p:spPr>
        <p:txBody>
          <a:bodyPr>
            <a:normAutofit/>
          </a:bodyPr>
          <a:lstStyle/>
          <a:p>
            <a:r>
              <a:rPr lang="tr-TR" sz="4400" b="1" noProof="0" dirty="0">
                <a:solidFill>
                  <a:srgbClr val="7030A0"/>
                </a:solidFill>
                <a:latin typeface="+mn-lt"/>
              </a:rPr>
              <a:t>SKİ-</a:t>
            </a:r>
            <a:r>
              <a:rPr lang="tr-TR" sz="4400" b="1" noProof="0" dirty="0" err="1">
                <a:solidFill>
                  <a:srgbClr val="7030A0"/>
                </a:solidFill>
                <a:latin typeface="+mn-lt"/>
              </a:rPr>
              <a:t>KDE'nin</a:t>
            </a:r>
            <a:r>
              <a:rPr lang="tr-TR" sz="4400" b="1" noProof="0" dirty="0">
                <a:solidFill>
                  <a:srgbClr val="7030A0"/>
                </a:solidFill>
                <a:latin typeface="+mn-lt"/>
              </a:rPr>
              <a:t> Yükü: Neden Önemli?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B08B4-2CD6-DE09-E72B-E952C6293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7467880" cy="4023360"/>
          </a:xfrm>
        </p:spPr>
        <p:txBody>
          <a:bodyPr/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Hastanede Kalış Süresi: </a:t>
            </a:r>
            <a:r>
              <a:rPr lang="tr-TR" noProof="0" dirty="0">
                <a:solidFill>
                  <a:srgbClr val="000000"/>
                </a:solidFill>
              </a:rPr>
              <a:t>Ortalama 20 gün uzamaktadır. SVK enfeksiyonu olan hastaların hastanede kalış süresi, olmayanlara göre yaklaşık 16 gün daha fazladır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Artan Maliyet: </a:t>
            </a:r>
            <a:r>
              <a:rPr lang="tr-TR" noProof="0" dirty="0">
                <a:solidFill>
                  <a:srgbClr val="000000"/>
                </a:solidFill>
              </a:rPr>
              <a:t>Enfeksiyon başına maliyeti 3000 Euro artırmaktadır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Artan Morbidite ve Mortalite: </a:t>
            </a:r>
            <a:r>
              <a:rPr lang="tr-TR" noProof="0" dirty="0">
                <a:solidFill>
                  <a:srgbClr val="000000"/>
                </a:solidFill>
              </a:rPr>
              <a:t>Tahmini ölüm oranının %12-25 olduğu bildirilmiştir. SKİKDE, mortalite için bağımsız bir risk faktörüdür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Hasta Güvenliği Göstergesi: </a:t>
            </a:r>
            <a:r>
              <a:rPr lang="tr-TR" noProof="0" dirty="0">
                <a:solidFill>
                  <a:srgbClr val="000000"/>
                </a:solidFill>
              </a:rPr>
              <a:t>SKİ-KDE oranları, sağlık hizmeti kalitesinin önemli bir göstergesidir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65ED54A9-B1DA-2F88-86AA-F7FD6E1E0D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C2CC6AA1-6505-D201-58F9-4E161AE55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354" y="3842025"/>
            <a:ext cx="100759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tr-TR" noProof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0" i="0" u="none" strike="noStrike" cap="none" normalizeH="0" baseline="0" noProof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FCBB5C30-2A36-6D04-0184-F3589A5AD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234" y="2278821"/>
            <a:ext cx="3176488" cy="312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17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FDE41-9CAF-DE72-3142-557D76772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76C2A-AE45-49E0-33A2-214FF828D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09853"/>
            <a:ext cx="8317653" cy="1450757"/>
          </a:xfrm>
        </p:spPr>
        <p:txBody>
          <a:bodyPr>
            <a:normAutofit/>
          </a:bodyPr>
          <a:lstStyle/>
          <a:p>
            <a:r>
              <a:rPr lang="tr-TR" sz="4400" b="1" noProof="0" dirty="0">
                <a:solidFill>
                  <a:srgbClr val="7030A0"/>
                </a:solidFill>
                <a:latin typeface="+mn-lt"/>
              </a:rPr>
              <a:t>SVK türleri</a:t>
            </a:r>
          </a:p>
        </p:txBody>
      </p:sp>
      <p:graphicFrame>
        <p:nvGraphicFramePr>
          <p:cNvPr id="5" name="İçerik Yer Tutucusu 4">
            <a:extLst>
              <a:ext uri="{FF2B5EF4-FFF2-40B4-BE49-F238E27FC236}">
                <a16:creationId xmlns:a16="http://schemas.microsoft.com/office/drawing/2014/main" id="{E4559EFC-8A41-5DCA-7F88-227421F638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6717488"/>
              </p:ext>
            </p:extLst>
          </p:nvPr>
        </p:nvGraphicFramePr>
        <p:xfrm>
          <a:off x="1097280" y="1870622"/>
          <a:ext cx="10075987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2868">
                  <a:extLst>
                    <a:ext uri="{9D8B030D-6E8A-4147-A177-3AD203B41FA5}">
                      <a16:colId xmlns:a16="http://schemas.microsoft.com/office/drawing/2014/main" val="3452415254"/>
                    </a:ext>
                  </a:extLst>
                </a:gridCol>
                <a:gridCol w="2593452">
                  <a:extLst>
                    <a:ext uri="{9D8B030D-6E8A-4147-A177-3AD203B41FA5}">
                      <a16:colId xmlns:a16="http://schemas.microsoft.com/office/drawing/2014/main" val="1030817648"/>
                    </a:ext>
                  </a:extLst>
                </a:gridCol>
                <a:gridCol w="2710670">
                  <a:extLst>
                    <a:ext uri="{9D8B030D-6E8A-4147-A177-3AD203B41FA5}">
                      <a16:colId xmlns:a16="http://schemas.microsoft.com/office/drawing/2014/main" val="387353262"/>
                    </a:ext>
                  </a:extLst>
                </a:gridCol>
                <a:gridCol w="2518997">
                  <a:extLst>
                    <a:ext uri="{9D8B030D-6E8A-4147-A177-3AD203B41FA5}">
                      <a16:colId xmlns:a16="http://schemas.microsoft.com/office/drawing/2014/main" val="2771813315"/>
                    </a:ext>
                  </a:extLst>
                </a:gridCol>
              </a:tblGrid>
              <a:tr h="315887">
                <a:tc>
                  <a:txBody>
                    <a:bodyPr/>
                    <a:lstStyle/>
                    <a:p>
                      <a:r>
                        <a:rPr lang="tr-TR" noProof="0" dirty="0"/>
                        <a:t>Tip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noProof="0" dirty="0"/>
                        <a:t>Özellikler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noProof="0" dirty="0"/>
                        <a:t>Genel kullanım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noProof="0" dirty="0"/>
                        <a:t>Süre/not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913660"/>
                  </a:ext>
                </a:extLst>
              </a:tr>
              <a:tr h="778900">
                <a:tc>
                  <a:txBody>
                    <a:bodyPr/>
                    <a:lstStyle/>
                    <a:p>
                      <a:r>
                        <a:rPr lang="tr-TR" sz="1600" b="1" noProof="0" dirty="0" err="1"/>
                        <a:t>Tünelsiz</a:t>
                      </a:r>
                      <a:r>
                        <a:rPr lang="tr-TR" sz="1600" b="1" noProof="0" dirty="0"/>
                        <a:t> kateterler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noProof="0" dirty="0"/>
                        <a:t>1-6 </a:t>
                      </a:r>
                      <a:r>
                        <a:rPr lang="tr-TR" sz="1600" noProof="0" dirty="0" err="1"/>
                        <a:t>lümenli</a:t>
                      </a:r>
                      <a:r>
                        <a:rPr lang="tr-TR" sz="1600" noProof="0" dirty="0"/>
                        <a:t> </a:t>
                      </a:r>
                      <a:r>
                        <a:rPr lang="tr-TR" sz="1600" noProof="0" dirty="0" err="1"/>
                        <a:t>Subklavyen</a:t>
                      </a:r>
                      <a:r>
                        <a:rPr lang="tr-TR" sz="1600" noProof="0" dirty="0"/>
                        <a:t>/</a:t>
                      </a:r>
                      <a:r>
                        <a:rPr lang="tr-TR" sz="1600" noProof="0" dirty="0" err="1"/>
                        <a:t>İnternal</a:t>
                      </a:r>
                      <a:r>
                        <a:rPr lang="tr-TR" sz="1600" noProof="0" dirty="0"/>
                        <a:t> </a:t>
                      </a:r>
                      <a:r>
                        <a:rPr lang="tr-TR" sz="1600" noProof="0" dirty="0" err="1"/>
                        <a:t>juguler</a:t>
                      </a:r>
                      <a:r>
                        <a:rPr lang="tr-TR" sz="1600" noProof="0" dirty="0"/>
                        <a:t>/ </a:t>
                      </a:r>
                      <a:r>
                        <a:rPr lang="tr-TR" sz="1600" noProof="0" dirty="0" err="1"/>
                        <a:t>Femoral</a:t>
                      </a:r>
                      <a:r>
                        <a:rPr lang="tr-TR" sz="1600" noProof="0" dirty="0"/>
                        <a:t> 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noProof="0" dirty="0"/>
                        <a:t>Kısa süreli kullanım İnfüzyon tedavileri Monitörizasyon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noProof="0" dirty="0"/>
                        <a:t>7-10 gün kullanım </a:t>
                      </a:r>
                    </a:p>
                    <a:p>
                      <a:r>
                        <a:rPr lang="tr-TR" sz="1600" noProof="0" dirty="0"/>
                        <a:t>Rutin değişim gerekmez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373447"/>
                  </a:ext>
                </a:extLst>
              </a:tr>
              <a:tr h="1152973">
                <a:tc>
                  <a:txBody>
                    <a:bodyPr/>
                    <a:lstStyle/>
                    <a:p>
                      <a:r>
                        <a:rPr lang="tr-TR" sz="1600" b="1" noProof="0" dirty="0"/>
                        <a:t>Tünelli kateterler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noProof="0" dirty="0"/>
                        <a:t>1-3 </a:t>
                      </a:r>
                      <a:r>
                        <a:rPr lang="tr-TR" sz="1600" noProof="0" dirty="0" err="1"/>
                        <a:t>lümenli</a:t>
                      </a:r>
                      <a:r>
                        <a:rPr lang="tr-TR" sz="1600" noProof="0" dirty="0"/>
                        <a:t> </a:t>
                      </a:r>
                      <a:r>
                        <a:rPr lang="tr-TR" sz="1600" noProof="0" dirty="0" err="1"/>
                        <a:t>Subklavyen</a:t>
                      </a:r>
                      <a:r>
                        <a:rPr lang="tr-TR" sz="1600" noProof="0" dirty="0"/>
                        <a:t>/</a:t>
                      </a:r>
                      <a:r>
                        <a:rPr lang="tr-TR" sz="1600" noProof="0" dirty="0" err="1"/>
                        <a:t>İnternal</a:t>
                      </a:r>
                      <a:r>
                        <a:rPr lang="tr-TR" sz="1600" noProof="0" dirty="0"/>
                        <a:t> </a:t>
                      </a:r>
                      <a:r>
                        <a:rPr lang="tr-TR" sz="1600" noProof="0" dirty="0" err="1"/>
                        <a:t>juguler</a:t>
                      </a:r>
                      <a:r>
                        <a:rPr lang="tr-TR" sz="1600" noProof="0" dirty="0"/>
                        <a:t>/ </a:t>
                      </a:r>
                      <a:r>
                        <a:rPr lang="tr-TR" sz="1600" noProof="0" dirty="0" err="1"/>
                        <a:t>Femoral</a:t>
                      </a:r>
                      <a:r>
                        <a:rPr lang="tr-TR" sz="1600" noProof="0" dirty="0"/>
                        <a:t> ven </a:t>
                      </a:r>
                    </a:p>
                    <a:p>
                      <a:r>
                        <a:rPr lang="tr-TR" sz="1600" noProof="0" dirty="0"/>
                        <a:t>Tüneli çıkışı mevcut </a:t>
                      </a:r>
                    </a:p>
                    <a:p>
                      <a:r>
                        <a:rPr lang="tr-TR" sz="1600" noProof="0" dirty="0" err="1"/>
                        <a:t>Dakron</a:t>
                      </a:r>
                      <a:r>
                        <a:rPr lang="tr-TR" sz="1600" noProof="0" dirty="0"/>
                        <a:t> </a:t>
                      </a:r>
                      <a:r>
                        <a:rPr lang="tr-TR" sz="1600" noProof="0" dirty="0" err="1"/>
                        <a:t>kaf</a:t>
                      </a:r>
                      <a:r>
                        <a:rPr lang="tr-TR" sz="1600" noProof="0" dirty="0"/>
                        <a:t> sabitleyicisi (+)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noProof="0" dirty="0"/>
                        <a:t>Sıklıkla uzun süreli kullanım Hemodiyaliz/ekstrakorporeal tedaviler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noProof="0" dirty="0"/>
                        <a:t>Aylar/yıllar </a:t>
                      </a:r>
                    </a:p>
                    <a:p>
                      <a:r>
                        <a:rPr lang="tr-TR" sz="1600" noProof="0" dirty="0" err="1"/>
                        <a:t>Tünelsiz</a:t>
                      </a:r>
                      <a:r>
                        <a:rPr lang="tr-TR" sz="1600" noProof="0" dirty="0"/>
                        <a:t> kateterlerden daha düşük enfeksiyon oranı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310764"/>
                  </a:ext>
                </a:extLst>
              </a:tr>
              <a:tr h="1053512">
                <a:tc>
                  <a:txBody>
                    <a:bodyPr/>
                    <a:lstStyle/>
                    <a:p>
                      <a:r>
                        <a:rPr lang="tr-TR" sz="1600" b="1" noProof="0" dirty="0"/>
                        <a:t>Total implant (portlar)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noProof="0" dirty="0"/>
                        <a:t>1-2 </a:t>
                      </a:r>
                      <a:r>
                        <a:rPr lang="tr-TR" sz="1600" noProof="0" dirty="0" err="1"/>
                        <a:t>lümenli</a:t>
                      </a:r>
                      <a:r>
                        <a:rPr lang="tr-TR" sz="1600" noProof="0" dirty="0"/>
                        <a:t> </a:t>
                      </a:r>
                      <a:r>
                        <a:rPr lang="tr-TR" sz="1600" noProof="0" dirty="0" err="1"/>
                        <a:t>Subklavyen</a:t>
                      </a:r>
                      <a:r>
                        <a:rPr lang="tr-TR" sz="1600" noProof="0" dirty="0"/>
                        <a:t>/</a:t>
                      </a:r>
                      <a:r>
                        <a:rPr lang="tr-TR" sz="1600" noProof="0" dirty="0" err="1"/>
                        <a:t>İnternal</a:t>
                      </a:r>
                      <a:r>
                        <a:rPr lang="tr-TR" sz="1600" noProof="0" dirty="0"/>
                        <a:t> </a:t>
                      </a:r>
                      <a:r>
                        <a:rPr lang="tr-TR" sz="1600" noProof="0" dirty="0" err="1"/>
                        <a:t>juguler</a:t>
                      </a:r>
                      <a:r>
                        <a:rPr lang="tr-TR" sz="1600" noProof="0" dirty="0"/>
                        <a:t> ven/ Üst kol venler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noProof="0" dirty="0"/>
                        <a:t>Sıklıkla uzun süreli kullanım Takılması/çıkarılması kompleks İğne ile giriş şeklinde kullanımı mevcut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noProof="0" dirty="0"/>
                        <a:t>Aylar/yıllar </a:t>
                      </a:r>
                    </a:p>
                    <a:p>
                      <a:r>
                        <a:rPr lang="tr-TR" sz="1600" noProof="0" dirty="0"/>
                        <a:t>Tünelli kateterlerden daha düşük enfeksiyon oran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54676"/>
                  </a:ext>
                </a:extLst>
              </a:tr>
              <a:tr h="778900">
                <a:tc>
                  <a:txBody>
                    <a:bodyPr/>
                    <a:lstStyle/>
                    <a:p>
                      <a:r>
                        <a:rPr lang="tr-TR" sz="1600" b="1" noProof="0" dirty="0"/>
                        <a:t>Periferik yerleşimli santral kateterler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noProof="0" dirty="0"/>
                        <a:t>1-3 </a:t>
                      </a:r>
                      <a:r>
                        <a:rPr lang="tr-TR" sz="1600" noProof="0" dirty="0" err="1"/>
                        <a:t>lümenli</a:t>
                      </a:r>
                      <a:r>
                        <a:rPr lang="tr-TR" sz="1600" noProof="0" dirty="0"/>
                        <a:t> </a:t>
                      </a:r>
                    </a:p>
                    <a:p>
                      <a:r>
                        <a:rPr lang="tr-TR" sz="1600" noProof="0" dirty="0"/>
                        <a:t>Ön kol </a:t>
                      </a:r>
                      <a:r>
                        <a:rPr lang="tr-TR" sz="1600" noProof="0" dirty="0" err="1"/>
                        <a:t>bazilik</a:t>
                      </a:r>
                      <a:r>
                        <a:rPr lang="tr-TR" sz="1600" noProof="0" dirty="0"/>
                        <a:t>, </a:t>
                      </a:r>
                      <a:r>
                        <a:rPr lang="tr-TR" sz="1600" noProof="0" dirty="0" err="1"/>
                        <a:t>sefalik</a:t>
                      </a:r>
                      <a:r>
                        <a:rPr lang="tr-TR" sz="1600" noProof="0" dirty="0"/>
                        <a:t> ve </a:t>
                      </a:r>
                      <a:r>
                        <a:rPr lang="tr-TR" sz="1600" noProof="0" dirty="0" err="1"/>
                        <a:t>brakiyel</a:t>
                      </a:r>
                      <a:r>
                        <a:rPr lang="tr-TR" sz="1600" noProof="0" dirty="0"/>
                        <a:t> venlerinden erişim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noProof="0" dirty="0"/>
                        <a:t>Basit ve güvenli yerleşim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noProof="0" dirty="0"/>
                        <a:t>Kısa süre kullanımlar </a:t>
                      </a:r>
                    </a:p>
                    <a:p>
                      <a:r>
                        <a:rPr lang="tr-TR" sz="1600" noProof="0" dirty="0"/>
                        <a:t>(3-4 gün)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542226"/>
                  </a:ext>
                </a:extLst>
              </a:tr>
            </a:tbl>
          </a:graphicData>
        </a:graphic>
      </p:graphicFrame>
      <p:pic>
        <p:nvPicPr>
          <p:cNvPr id="4" name="Resim 2">
            <a:extLst>
              <a:ext uri="{FF2B5EF4-FFF2-40B4-BE49-F238E27FC236}">
                <a16:creationId xmlns:a16="http://schemas.microsoft.com/office/drawing/2014/main" id="{3AB190EA-A1BB-7E81-4E7D-5A8B6B3F8D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A71BE11A-CA19-0F22-7F14-4FA2B6E14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354" y="3842025"/>
            <a:ext cx="100759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tr-TR" noProof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0" i="0" u="none" strike="noStrike" cap="none" normalizeH="0" baseline="0" noProof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438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F2750-EDC5-8EE4-7C43-A14F588CC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190E-88B0-2DD9-7510-1A061498C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09853"/>
            <a:ext cx="8317653" cy="1450757"/>
          </a:xfrm>
        </p:spPr>
        <p:txBody>
          <a:bodyPr>
            <a:normAutofit/>
          </a:bodyPr>
          <a:lstStyle/>
          <a:p>
            <a:r>
              <a:rPr lang="tr-TR" sz="4400" b="1" noProof="0" dirty="0">
                <a:solidFill>
                  <a:srgbClr val="7030A0"/>
                </a:solidFill>
                <a:latin typeface="+mn-lt"/>
              </a:rPr>
              <a:t>Patogenez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B2BF4-B6EA-F62A-6607-AEEFD0498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269" y="2248405"/>
            <a:ext cx="5935579" cy="34191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 </a:t>
            </a:r>
            <a:r>
              <a:rPr lang="tr-TR" b="1" noProof="0" dirty="0" err="1">
                <a:solidFill>
                  <a:srgbClr val="000000"/>
                </a:solidFill>
              </a:rPr>
              <a:t>Ekstraluminal</a:t>
            </a:r>
            <a:r>
              <a:rPr lang="tr-TR" b="1" noProof="0" dirty="0">
                <a:solidFill>
                  <a:srgbClr val="000000"/>
                </a:solidFill>
              </a:rPr>
              <a:t> Kontaminasyon: </a:t>
            </a:r>
            <a:r>
              <a:rPr lang="tr-TR" noProof="0" dirty="0">
                <a:solidFill>
                  <a:srgbClr val="000000"/>
                </a:solidFill>
              </a:rPr>
              <a:t>Mikroorganizmaların kateterin cilt giriş yerinden, dış yüzeyi boyunca ilerlemesiyle oluşur. Özellikle kısa süreli kateterlerde en sık görülen yoldur.</a:t>
            </a:r>
          </a:p>
          <a:p>
            <a:pPr marL="0" indent="0">
              <a:buNone/>
            </a:pPr>
            <a:endParaRPr lang="tr-TR" noProof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tr-TR" b="1" noProof="0" dirty="0">
                <a:solidFill>
                  <a:srgbClr val="000000"/>
                </a:solidFill>
              </a:rPr>
              <a:t> </a:t>
            </a:r>
            <a:r>
              <a:rPr lang="tr-TR" b="1" noProof="0" dirty="0" err="1">
                <a:solidFill>
                  <a:srgbClr val="000000"/>
                </a:solidFill>
              </a:rPr>
              <a:t>İntraluminal</a:t>
            </a:r>
            <a:r>
              <a:rPr lang="tr-TR" b="1" noProof="0" dirty="0">
                <a:solidFill>
                  <a:srgbClr val="000000"/>
                </a:solidFill>
              </a:rPr>
              <a:t> Kontaminasyon: </a:t>
            </a:r>
            <a:r>
              <a:rPr lang="tr-TR" noProof="0" dirty="0">
                <a:solidFill>
                  <a:srgbClr val="000000"/>
                </a:solidFill>
              </a:rPr>
              <a:t>Kateter </a:t>
            </a:r>
            <a:r>
              <a:rPr lang="tr-TR" noProof="0" dirty="0" err="1">
                <a:solidFill>
                  <a:srgbClr val="000000"/>
                </a:solidFill>
              </a:rPr>
              <a:t>hubunun</a:t>
            </a:r>
            <a:r>
              <a:rPr lang="tr-TR" noProof="0" dirty="0">
                <a:solidFill>
                  <a:srgbClr val="000000"/>
                </a:solidFill>
              </a:rPr>
              <a:t> (bağlantı noktası) sağlık personelinin elleriyle veya kontamine sıvılarla kirlenmesi ve mikroorganizmaların kateterin iç yüzeyinden ilerlemesiyle oluşur. Uzun süreli kateterlerde daha sık görülür.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45B77669-2288-F257-1250-5B46624B09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CD271CD9-E401-BBD8-2856-C0EBCB360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354" y="3842025"/>
            <a:ext cx="100759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tr-TR" noProof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0" i="0" u="none" strike="noStrike" cap="none" normalizeH="0" baseline="0" noProof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pic>
        <p:nvPicPr>
          <p:cNvPr id="8" name="Resim 4">
            <a:extLst>
              <a:ext uri="{FF2B5EF4-FFF2-40B4-BE49-F238E27FC236}">
                <a16:creationId xmlns:a16="http://schemas.microsoft.com/office/drawing/2014/main" id="{13E490F5-097E-479C-E21D-D4473DAB8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239" y="1760610"/>
            <a:ext cx="4653161" cy="457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686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0FDB5-5D51-0ABE-0BB4-DDE101D0D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9C425-D75F-5BC9-35B9-48F2B804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09853"/>
            <a:ext cx="8317653" cy="1450757"/>
          </a:xfrm>
        </p:spPr>
        <p:txBody>
          <a:bodyPr>
            <a:normAutofit/>
          </a:bodyPr>
          <a:lstStyle/>
          <a:p>
            <a:r>
              <a:rPr lang="tr-TR" sz="4400" b="1" noProof="0" dirty="0">
                <a:solidFill>
                  <a:srgbClr val="7030A0"/>
                </a:solidFill>
                <a:latin typeface="+mn-lt"/>
              </a:rPr>
              <a:t>Risk Faktörleri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D86229D5-B0F5-9CD2-A594-49E1452FE9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426BA1F4-906C-016D-8D0B-7BC9DA983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354" y="3842025"/>
            <a:ext cx="100759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tr-TR" noProof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0" i="0" u="none" strike="noStrike" cap="none" normalizeH="0" baseline="0" noProof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8038276-ED55-894E-D918-0CCCD38F01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97279" y="1979979"/>
            <a:ext cx="7003983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b="1" i="0" u="none" strike="noStrike" cap="none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Hasta ile İlgili Faktörler: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b="0" i="0" u="none" strike="noStrike" cap="none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Nötropeni / </a:t>
            </a:r>
            <a:r>
              <a:rPr kumimoji="0" lang="tr-TR" b="0" i="0" u="none" strike="noStrike" cap="none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</a:rPr>
              <a:t>İmmünosüpresyon</a:t>
            </a:r>
            <a:r>
              <a:rPr kumimoji="0" lang="tr-TR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Hematolojik maligniteler 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Beden Kitle İndeksi (BKİ) &gt; 40 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Prematürite 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tr-TR" b="0" i="0" u="none" strike="noStrike" cap="none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</a:rPr>
              <a:t>Parenteral</a:t>
            </a:r>
            <a:r>
              <a:rPr kumimoji="0" lang="tr-TR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beslenme 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b="0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Kateterizasyon öncesi uzun süreli hastanede kalış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4618B7A-476B-F851-A24B-15271A5B2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46"/>
          <a:stretch/>
        </p:blipFill>
        <p:spPr>
          <a:xfrm>
            <a:off x="7801763" y="2681438"/>
            <a:ext cx="2913610" cy="259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06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5E80F-25F3-B2A6-4EBE-C1E5B4590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82025-E80D-E577-B354-043C3CFAD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09853"/>
            <a:ext cx="8317653" cy="1450757"/>
          </a:xfrm>
        </p:spPr>
        <p:txBody>
          <a:bodyPr>
            <a:normAutofit/>
          </a:bodyPr>
          <a:lstStyle/>
          <a:p>
            <a:r>
              <a:rPr lang="tr-TR" sz="4400" b="1" noProof="0" dirty="0">
                <a:solidFill>
                  <a:srgbClr val="7030A0"/>
                </a:solidFill>
                <a:latin typeface="+mn-lt"/>
              </a:rPr>
              <a:t>Risk Faktörleri</a:t>
            </a:r>
          </a:p>
        </p:txBody>
      </p:sp>
      <p:pic>
        <p:nvPicPr>
          <p:cNvPr id="4" name="Resim 2">
            <a:extLst>
              <a:ext uri="{FF2B5EF4-FFF2-40B4-BE49-F238E27FC236}">
                <a16:creationId xmlns:a16="http://schemas.microsoft.com/office/drawing/2014/main" id="{97901F61-5A57-D16E-2D11-6D8A5637DF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10074799" y="178229"/>
            <a:ext cx="2039841" cy="1382232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5A12A205-6428-A101-6B20-8EFDA17FE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354" y="3842025"/>
            <a:ext cx="1007598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tr-TR" noProof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2400" b="0" i="0" u="none" strike="noStrike" cap="none" normalizeH="0" baseline="0" noProof="0" dirty="0">
              <a:ln>
                <a:noFill/>
              </a:ln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B01C6BD-1463-5E9A-D54B-8BADD36C1D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122354" y="1899773"/>
            <a:ext cx="6526598" cy="435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b="1" i="0" u="none" strike="noStrike" cap="none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Uygulama ve Bakımla İlgili Faktörler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b="1" i="0" u="none" strike="noStrike" cap="none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Uzun süreli kateterizasyon (risk her gün %4 artar)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Girişim yerinde veya kateter </a:t>
            </a:r>
            <a:r>
              <a:rPr kumimoji="0" lang="tr-TR" i="0" u="none" strike="noStrike" cap="none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</a:rPr>
              <a:t>hubunda</a:t>
            </a:r>
            <a:r>
              <a:rPr kumimoji="0" lang="tr-TR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yoğun mikrobiyal kolonizasyon 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tr-TR" i="0" u="none" strike="noStrike" cap="none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</a:rPr>
              <a:t>Femoral</a:t>
            </a:r>
            <a:r>
              <a:rPr kumimoji="0" lang="tr-TR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veya </a:t>
            </a:r>
            <a:r>
              <a:rPr kumimoji="0" lang="tr-TR" i="0" u="none" strike="noStrike" cap="none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</a:rPr>
              <a:t>internal</a:t>
            </a:r>
            <a:r>
              <a:rPr kumimoji="0" lang="tr-TR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</a:t>
            </a:r>
            <a:r>
              <a:rPr kumimoji="0" lang="tr-TR" i="0" u="none" strike="noStrike" cap="none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</a:rPr>
              <a:t>juguler</a:t>
            </a:r>
            <a:r>
              <a:rPr kumimoji="0" lang="tr-TR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kateterizasyon 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Çok </a:t>
            </a:r>
            <a:r>
              <a:rPr kumimoji="0" lang="tr-TR" i="0" u="none" strike="noStrike" cap="none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</a:rPr>
              <a:t>lümenli</a:t>
            </a:r>
            <a:r>
              <a:rPr kumimoji="0" lang="tr-TR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kateter kullanımı 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Birden fazla kateterin aynı anda kullanımı 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tr-TR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Yetersiz hemşire/hasta oranı ve geçici hemşire bakımı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lang="tr-TR" dirty="0">
                <a:solidFill>
                  <a:srgbClr val="000000"/>
                </a:solidFill>
              </a:rPr>
              <a:t> Kateterin sık</a:t>
            </a:r>
            <a:r>
              <a:rPr kumimoji="0" lang="tr-TR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</a:rPr>
              <a:t> manipülasyon</a:t>
            </a:r>
            <a:r>
              <a:rPr lang="tr-TR" dirty="0">
                <a:solidFill>
                  <a:srgbClr val="000000"/>
                </a:solidFill>
              </a:rPr>
              <a:t>u</a:t>
            </a:r>
            <a:endParaRPr kumimoji="0" lang="tr-TR" sz="1800" i="0" u="none" strike="noStrike" cap="none" normalizeH="0" baseline="0" noProof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C95A148-4524-745C-3938-1A0719B9C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999" y="2490480"/>
            <a:ext cx="3280973" cy="31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13866"/>
      </p:ext>
    </p:extLst>
  </p:cSld>
  <p:clrMapOvr>
    <a:masterClrMapping/>
  </p:clrMapOvr>
</p:sld>
</file>

<file path=ppt/theme/theme1.xml><?xml version="1.0" encoding="utf-8"?>
<a:theme xmlns:a="http://schemas.openxmlformats.org/drawingml/2006/main" name="Geçmişe bakış">
  <a:themeElements>
    <a:clrScheme name="Özel 22">
      <a:dk1>
        <a:srgbClr val="0F4C76"/>
      </a:dk1>
      <a:lt1>
        <a:sysClr val="window" lastClr="FFFFFF"/>
      </a:lt1>
      <a:dk2>
        <a:srgbClr val="637052"/>
      </a:dk2>
      <a:lt2>
        <a:srgbClr val="CCDDEA"/>
      </a:lt2>
      <a:accent1>
        <a:srgbClr val="FF9933"/>
      </a:accent1>
      <a:accent2>
        <a:srgbClr val="660066"/>
      </a:accent2>
      <a:accent3>
        <a:srgbClr val="865640"/>
      </a:accent3>
      <a:accent4>
        <a:srgbClr val="9B8357"/>
      </a:accent4>
      <a:accent5>
        <a:srgbClr val="FF0000"/>
      </a:accent5>
      <a:accent6>
        <a:srgbClr val="94A088"/>
      </a:accent6>
      <a:hlink>
        <a:srgbClr val="2998E3"/>
      </a:hlink>
      <a:folHlink>
        <a:srgbClr val="8C8C8C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İDER POWERPOİNT ŞABLONU (1)" id="{958E88EB-2B7A-4D38-9FEF-BCE4E8ADE412}" vid="{D8C05706-E3DD-4AA0-B90A-1937CBBF10C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HİDER Slayt Şablonu - Kopya</Template>
  <TotalTime>7462</TotalTime>
  <Words>2504</Words>
  <Application>Microsoft Office PowerPoint</Application>
  <PresentationFormat>Geniş ekran</PresentationFormat>
  <Paragraphs>308</Paragraphs>
  <Slides>47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Lucida Calligraphy</vt:lpstr>
      <vt:lpstr>Wingdings</vt:lpstr>
      <vt:lpstr>Geçmişe bakış</vt:lpstr>
      <vt:lpstr>SANTRAL KATETER İLİŞKİLİ KAN DOLAŞIMI ENFEKSİYONLARININ ÖNLENMESİ</vt:lpstr>
      <vt:lpstr>Sunum Planı</vt:lpstr>
      <vt:lpstr>TANIMLAR VE RİSK FAKTÖRLERİ</vt:lpstr>
      <vt:lpstr>Tanımlar</vt:lpstr>
      <vt:lpstr>SKİ-KDE'nin Yükü: Neden Önemli?</vt:lpstr>
      <vt:lpstr>SVK türleri</vt:lpstr>
      <vt:lpstr>Patogenez</vt:lpstr>
      <vt:lpstr>Risk Faktörleri</vt:lpstr>
      <vt:lpstr>Risk Faktörleri</vt:lpstr>
      <vt:lpstr>TEMEL ÖNLEME STRATEJİLERİ</vt:lpstr>
      <vt:lpstr> Önleme Demetlerinin Gücü   (Bundle Yaklaşımı)</vt:lpstr>
      <vt:lpstr> Kateter Takımı Öncesi Önlemler  Gereklilik</vt:lpstr>
      <vt:lpstr> Kateter Takımı Öncesi Önlemler  Eğitim</vt:lpstr>
      <vt:lpstr> Kateter Takımı Öncesi Önlemler  Hasta Hazırlığı</vt:lpstr>
      <vt:lpstr> Kateter Takılırken Alınacak Önlemler  El Hijyeni</vt:lpstr>
      <vt:lpstr> Kateter Takılırken Alınacak Önlemler  Bölge Seçimi</vt:lpstr>
      <vt:lpstr> Kateter Takılırken Alınacak Önlemler  Maksimal Bariyer Önlemleri</vt:lpstr>
      <vt:lpstr> Kateter Takılırken Alınacak Önlemler  Cilt Antisepsisi</vt:lpstr>
      <vt:lpstr> Kateter Takılırken Alınacak Önlemler  Kontrol Listesi Kullanımı</vt:lpstr>
      <vt:lpstr> Kateter Takılırken Alınacak Önlemler  USG Kılavuzluğu</vt:lpstr>
      <vt:lpstr> Kateter Takılırken Alınacak Önlemler  Hazır Setler, Arabalar</vt:lpstr>
      <vt:lpstr> Kateter Takıldıktan Sonra   Temel Bakım İlkeleri</vt:lpstr>
      <vt:lpstr> Kateter Takıldıktan Sonra   Pansuman</vt:lpstr>
      <vt:lpstr>  </vt:lpstr>
      <vt:lpstr> Kateter Takıldıktan Sonra   HUB/Konnektör Dezenfeksiyonu</vt:lpstr>
      <vt:lpstr>PowerPoint Sunusu</vt:lpstr>
      <vt:lpstr> Kateter Takıldıktan Sonra   Dezenfektanlı Kapaklar</vt:lpstr>
      <vt:lpstr> Kateter Takıldıktan Sonra   Antikoagülan Yıkama Solüsyonları</vt:lpstr>
      <vt:lpstr> Kateter Takıldıktan Sonra   İnfüzyon Setlerinin Değişimi</vt:lpstr>
      <vt:lpstr>PowerPoint Sunusu</vt:lpstr>
      <vt:lpstr> Kateter Takıldıktan Sonra   Hemşire/Hasta Oranı</vt:lpstr>
      <vt:lpstr> Kateter Takıldıktan Sonra   Kaçınılması Gereken Konular</vt:lpstr>
      <vt:lpstr>EK YAKLAŞIMLAR</vt:lpstr>
      <vt:lpstr> Ek Yaklaşımlar Ne Zaman Düşünülmelidir?</vt:lpstr>
      <vt:lpstr> Antimikrobiyal/Antiseptik Kateterler</vt:lpstr>
      <vt:lpstr> Antimikrobiyal Kilit Tedavisi</vt:lpstr>
      <vt:lpstr> Damaryolu Ekipleri</vt:lpstr>
      <vt:lpstr> Hemodiyaliz Hastalarına Özel Ek Yaklaşım</vt:lpstr>
      <vt:lpstr>SÜRVEYANS VE UYGULAMA</vt:lpstr>
      <vt:lpstr> Sürveyans ve Performans Ölçütleri</vt:lpstr>
      <vt:lpstr>Performans Ölçütleri Süreç</vt:lpstr>
      <vt:lpstr>Geri Bildirim</vt:lpstr>
      <vt:lpstr>Multimodal Yaklaşım</vt:lpstr>
      <vt:lpstr>SKİKDE Önlemede 10 Altın Kural</vt:lpstr>
      <vt:lpstr>Sonuç</vt:lpstr>
      <vt:lpstr> Kaynaklar</vt:lpstr>
      <vt:lpstr>                Hazırlayanlar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Hijyeni</dc:title>
  <dc:creator>Aydın Alber Yüce</dc:creator>
  <cp:lastModifiedBy>Aydın Alber Yüce</cp:lastModifiedBy>
  <cp:revision>112</cp:revision>
  <dcterms:created xsi:type="dcterms:W3CDTF">2025-04-30T17:13:23Z</dcterms:created>
  <dcterms:modified xsi:type="dcterms:W3CDTF">2025-10-01T10:43:36Z</dcterms:modified>
</cp:coreProperties>
</file>